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8" r:id="rId2"/>
    <p:sldId id="259" r:id="rId3"/>
    <p:sldId id="260" r:id="rId4"/>
    <p:sldId id="263" r:id="rId5"/>
    <p:sldId id="264" r:id="rId6"/>
    <p:sldId id="268" r:id="rId7"/>
    <p:sldId id="269" r:id="rId8"/>
    <p:sldId id="270" r:id="rId9"/>
    <p:sldId id="271" r:id="rId10"/>
    <p:sldId id="290" r:id="rId11"/>
    <p:sldId id="272" r:id="rId12"/>
    <p:sldId id="273" r:id="rId13"/>
    <p:sldId id="292" r:id="rId14"/>
    <p:sldId id="293" r:id="rId15"/>
    <p:sldId id="294" r:id="rId16"/>
    <p:sldId id="274" r:id="rId17"/>
    <p:sldId id="303" r:id="rId18"/>
    <p:sldId id="277" r:id="rId19"/>
    <p:sldId id="278" r:id="rId20"/>
    <p:sldId id="279" r:id="rId21"/>
    <p:sldId id="302" r:id="rId22"/>
    <p:sldId id="281" r:id="rId23"/>
    <p:sldId id="276" r:id="rId24"/>
    <p:sldId id="299" r:id="rId25"/>
    <p:sldId id="300" r:id="rId26"/>
    <p:sldId id="282" r:id="rId27"/>
    <p:sldId id="283" r:id="rId28"/>
    <p:sldId id="301" r:id="rId29"/>
    <p:sldId id="289" r:id="rId30"/>
    <p:sldId id="288"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7173"/>
    <a:srgbClr val="FFFFFF"/>
    <a:srgbClr val="F880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00" autoAdjust="0"/>
    <p:restoredTop sz="84409" autoAdjust="0"/>
  </p:normalViewPr>
  <p:slideViewPr>
    <p:cSldViewPr snapToGrid="0">
      <p:cViewPr varScale="1">
        <p:scale>
          <a:sx n="62" d="100"/>
          <a:sy n="62" d="100"/>
        </p:scale>
        <p:origin x="380" y="5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D0AF8-F6CF-4B24-814B-AC44FD621651}" type="datetimeFigureOut">
              <a:rPr lang="zh-CN" altLang="en-US" smtClean="0"/>
              <a:t>2017/11/8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317FCF-F4B5-4F32-9328-2996844F1468}" type="slidenum">
              <a:rPr lang="zh-CN" altLang="en-US" smtClean="0"/>
              <a:t>‹#›</a:t>
            </a:fld>
            <a:endParaRPr lang="zh-CN" altLang="en-US"/>
          </a:p>
        </p:txBody>
      </p:sp>
    </p:spTree>
    <p:extLst>
      <p:ext uri="{BB962C8B-B14F-4D97-AF65-F5344CB8AC3E}">
        <p14:creationId xmlns:p14="http://schemas.microsoft.com/office/powerpoint/2010/main" val="3863209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1" dirty="0" smtClean="0"/>
          </a:p>
        </p:txBody>
      </p:sp>
      <p:sp>
        <p:nvSpPr>
          <p:cNvPr id="4" name="灯片编号占位符 3"/>
          <p:cNvSpPr>
            <a:spLocks noGrp="1"/>
          </p:cNvSpPr>
          <p:nvPr>
            <p:ph type="sldNum" sz="quarter" idx="10"/>
          </p:nvPr>
        </p:nvSpPr>
        <p:spPr/>
        <p:txBody>
          <a:bodyPr/>
          <a:lstStyle/>
          <a:p>
            <a:fld id="{0E317FCF-F4B5-4F32-9328-2996844F1468}" type="slidenum">
              <a:rPr lang="zh-CN" altLang="en-US" smtClean="0"/>
              <a:t>3</a:t>
            </a:fld>
            <a:endParaRPr lang="zh-CN" altLang="en-US"/>
          </a:p>
        </p:txBody>
      </p:sp>
    </p:spTree>
    <p:extLst>
      <p:ext uri="{BB962C8B-B14F-4D97-AF65-F5344CB8AC3E}">
        <p14:creationId xmlns:p14="http://schemas.microsoft.com/office/powerpoint/2010/main" val="121468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12</a:t>
            </a:fld>
            <a:endParaRPr lang="zh-CN" altLang="en-US"/>
          </a:p>
        </p:txBody>
      </p:sp>
    </p:spTree>
    <p:extLst>
      <p:ext uri="{BB962C8B-B14F-4D97-AF65-F5344CB8AC3E}">
        <p14:creationId xmlns:p14="http://schemas.microsoft.com/office/powerpoint/2010/main" val="3698283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给原来只有输入和输出层的感知机模型添加少量隐层，就构成了浅层神经网络</a:t>
            </a:r>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13</a:t>
            </a:fld>
            <a:endParaRPr lang="zh-CN" altLang="en-US"/>
          </a:p>
        </p:txBody>
      </p:sp>
    </p:spTree>
    <p:extLst>
      <p:ext uri="{BB962C8B-B14F-4D97-AF65-F5344CB8AC3E}">
        <p14:creationId xmlns:p14="http://schemas.microsoft.com/office/powerpoint/2010/main" val="3051462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当这个隐层或者说是中间层非常多的时候，就是深度神经网络</a:t>
            </a:r>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14</a:t>
            </a:fld>
            <a:endParaRPr lang="zh-CN" altLang="en-US"/>
          </a:p>
        </p:txBody>
      </p:sp>
    </p:spTree>
    <p:extLst>
      <p:ext uri="{BB962C8B-B14F-4D97-AF65-F5344CB8AC3E}">
        <p14:creationId xmlns:p14="http://schemas.microsoft.com/office/powerpoint/2010/main" val="2036388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15</a:t>
            </a:fld>
            <a:endParaRPr lang="zh-CN" altLang="en-US"/>
          </a:p>
        </p:txBody>
      </p:sp>
    </p:spTree>
    <p:extLst>
      <p:ext uri="{BB962C8B-B14F-4D97-AF65-F5344CB8AC3E}">
        <p14:creationId xmlns:p14="http://schemas.microsoft.com/office/powerpoint/2010/main" val="1826208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下面</a:t>
            </a:r>
            <a:r>
              <a:rPr lang="zh-CN" altLang="zh-CN" sz="1200" kern="1200" dirty="0" smtClean="0">
                <a:solidFill>
                  <a:schemeClr val="tx1"/>
                </a:solidFill>
                <a:effectLst/>
                <a:latin typeface="+mn-lt"/>
                <a:ea typeface="+mn-ea"/>
                <a:cs typeface="+mn-cs"/>
              </a:rPr>
              <a:t>我们来做一点有意思的，自已动手做一个神经网络，一方面可以验证一下我们刚才的理论，另一方面可以感受一下神经网络的强大。</a:t>
            </a:r>
          </a:p>
          <a:p>
            <a:r>
              <a:rPr lang="zh-CN" altLang="zh-CN" sz="1200" kern="1200" dirty="0" smtClean="0">
                <a:solidFill>
                  <a:schemeClr val="tx1"/>
                </a:solidFill>
                <a:effectLst/>
                <a:latin typeface="+mn-lt"/>
                <a:ea typeface="+mn-ea"/>
                <a:cs typeface="+mn-cs"/>
              </a:rPr>
              <a:t>这个是一个平台，是</a:t>
            </a:r>
            <a:r>
              <a:rPr lang="en-US" altLang="zh-CN" sz="1200" kern="1200" dirty="0" smtClean="0">
                <a:solidFill>
                  <a:schemeClr val="tx1"/>
                </a:solidFill>
                <a:effectLst/>
                <a:latin typeface="+mn-lt"/>
                <a:ea typeface="+mn-ea"/>
                <a:cs typeface="+mn-cs"/>
              </a:rPr>
              <a:t>Google</a:t>
            </a:r>
            <a:r>
              <a:rPr lang="zh-CN" altLang="zh-CN" sz="1200" kern="1200" dirty="0" smtClean="0">
                <a:solidFill>
                  <a:schemeClr val="tx1"/>
                </a:solidFill>
                <a:effectLst/>
                <a:latin typeface="+mn-lt"/>
                <a:ea typeface="+mn-ea"/>
                <a:cs typeface="+mn-cs"/>
              </a:rPr>
              <a:t>的</a:t>
            </a:r>
            <a:r>
              <a:rPr lang="en-US" altLang="zh-CN" sz="1200" kern="1200" dirty="0" err="1" smtClean="0">
                <a:solidFill>
                  <a:schemeClr val="tx1"/>
                </a:solidFill>
                <a:effectLst/>
                <a:latin typeface="+mn-lt"/>
                <a:ea typeface="+mn-ea"/>
                <a:cs typeface="+mn-cs"/>
              </a:rPr>
              <a:t>TensorFlow</a:t>
            </a:r>
            <a:r>
              <a:rPr lang="zh-CN" altLang="zh-CN" sz="1200" kern="1200" dirty="0" smtClean="0">
                <a:solidFill>
                  <a:schemeClr val="tx1"/>
                </a:solidFill>
                <a:effectLst/>
                <a:latin typeface="+mn-lt"/>
                <a:ea typeface="+mn-ea"/>
                <a:cs typeface="+mn-cs"/>
              </a:rPr>
              <a:t>的一个</a:t>
            </a:r>
            <a:r>
              <a:rPr lang="en-US" altLang="zh-CN" sz="1200" kern="1200" dirty="0" smtClean="0">
                <a:solidFill>
                  <a:schemeClr val="tx1"/>
                </a:solidFill>
                <a:effectLst/>
                <a:latin typeface="+mn-lt"/>
                <a:ea typeface="+mn-ea"/>
                <a:cs typeface="+mn-cs"/>
              </a:rPr>
              <a:t>playground</a:t>
            </a:r>
            <a:r>
              <a:rPr lang="zh-CN" altLang="zh-CN" sz="1200" kern="1200" dirty="0" smtClean="0">
                <a:solidFill>
                  <a:schemeClr val="tx1"/>
                </a:solidFill>
                <a:effectLst/>
                <a:latin typeface="+mn-lt"/>
                <a:ea typeface="+mn-ea"/>
                <a:cs typeface="+mn-cs"/>
              </a:rPr>
              <a:t>，这里是一个</a:t>
            </a:r>
            <a:r>
              <a:rPr lang="zh-CN" altLang="zh-CN" sz="1200" kern="1200" dirty="0" smtClean="0">
                <a:solidFill>
                  <a:schemeClr val="tx1"/>
                </a:solidFill>
                <a:effectLst/>
                <a:latin typeface="+mn-lt"/>
                <a:ea typeface="+mn-ea"/>
                <a:cs typeface="+mn-cs"/>
              </a:rPr>
              <a:t>网址</a:t>
            </a:r>
            <a:endParaRPr lang="zh-CN"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E317FCF-F4B5-4F32-9328-2996844F1468}" type="slidenum">
              <a:rPr lang="zh-CN" altLang="en-US" smtClean="0"/>
              <a:t>16</a:t>
            </a:fld>
            <a:endParaRPr lang="zh-CN" altLang="en-US"/>
          </a:p>
        </p:txBody>
      </p:sp>
    </p:spTree>
    <p:extLst>
      <p:ext uri="{BB962C8B-B14F-4D97-AF65-F5344CB8AC3E}">
        <p14:creationId xmlns:p14="http://schemas.microsoft.com/office/powerpoint/2010/main" val="1253247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17</a:t>
            </a:fld>
            <a:endParaRPr lang="zh-CN" altLang="en-US"/>
          </a:p>
        </p:txBody>
      </p:sp>
    </p:spTree>
    <p:extLst>
      <p:ext uri="{BB962C8B-B14F-4D97-AF65-F5344CB8AC3E}">
        <p14:creationId xmlns:p14="http://schemas.microsoft.com/office/powerpoint/2010/main" val="3813279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18</a:t>
            </a:fld>
            <a:endParaRPr lang="zh-CN" altLang="en-US"/>
          </a:p>
        </p:txBody>
      </p:sp>
    </p:spTree>
    <p:extLst>
      <p:ext uri="{BB962C8B-B14F-4D97-AF65-F5344CB8AC3E}">
        <p14:creationId xmlns:p14="http://schemas.microsoft.com/office/powerpoint/2010/main" val="3772720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19</a:t>
            </a:fld>
            <a:endParaRPr lang="zh-CN" altLang="en-US"/>
          </a:p>
        </p:txBody>
      </p:sp>
    </p:spTree>
    <p:extLst>
      <p:ext uri="{BB962C8B-B14F-4D97-AF65-F5344CB8AC3E}">
        <p14:creationId xmlns:p14="http://schemas.microsoft.com/office/powerpoint/2010/main" val="807210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20</a:t>
            </a:fld>
            <a:endParaRPr lang="zh-CN" altLang="en-US"/>
          </a:p>
        </p:txBody>
      </p:sp>
    </p:spTree>
    <p:extLst>
      <p:ext uri="{BB962C8B-B14F-4D97-AF65-F5344CB8AC3E}">
        <p14:creationId xmlns:p14="http://schemas.microsoft.com/office/powerpoint/2010/main" val="3289170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21</a:t>
            </a:fld>
            <a:endParaRPr lang="zh-CN" altLang="en-US"/>
          </a:p>
        </p:txBody>
      </p:sp>
    </p:spTree>
    <p:extLst>
      <p:ext uri="{BB962C8B-B14F-4D97-AF65-F5344CB8AC3E}">
        <p14:creationId xmlns:p14="http://schemas.microsoft.com/office/powerpoint/2010/main" val="305210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下面来深入了解一下神经网络的结构，首先来看一下感知机模型，感知机模型是神经网络的最基本的一个结构，它是由两层神经元构成的，输入层和输出层</a:t>
            </a:r>
            <a:r>
              <a:rPr lang="zh-CN" altLang="en-US" dirty="0" smtClean="0"/>
              <a:t>。</a:t>
            </a:r>
            <a:endParaRPr lang="en-US" altLang="zh-CN" dirty="0" smtClean="0"/>
          </a:p>
        </p:txBody>
      </p:sp>
      <p:sp>
        <p:nvSpPr>
          <p:cNvPr id="4" name="灯片编号占位符 3"/>
          <p:cNvSpPr>
            <a:spLocks noGrp="1"/>
          </p:cNvSpPr>
          <p:nvPr>
            <p:ph type="sldNum" sz="quarter" idx="10"/>
          </p:nvPr>
        </p:nvSpPr>
        <p:spPr/>
        <p:txBody>
          <a:bodyPr/>
          <a:lstStyle/>
          <a:p>
            <a:fld id="{0E317FCF-F4B5-4F32-9328-2996844F1468}" type="slidenum">
              <a:rPr lang="zh-CN" altLang="en-US" smtClean="0"/>
              <a:t>4</a:t>
            </a:fld>
            <a:endParaRPr lang="zh-CN" altLang="en-US"/>
          </a:p>
        </p:txBody>
      </p:sp>
    </p:spTree>
    <p:extLst>
      <p:ext uri="{BB962C8B-B14F-4D97-AF65-F5344CB8AC3E}">
        <p14:creationId xmlns:p14="http://schemas.microsoft.com/office/powerpoint/2010/main" val="4002033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最后来看这个最复杂的，我们看一下左边这一排，是</a:t>
            </a:r>
            <a:r>
              <a:rPr lang="en-US" altLang="zh-CN" dirty="0" smtClean="0"/>
              <a:t>feature</a:t>
            </a:r>
            <a:r>
              <a:rPr lang="zh-CN" altLang="en-US" dirty="0" smtClean="0"/>
              <a:t>，特征，我们刚都用的只是</a:t>
            </a:r>
            <a:r>
              <a:rPr lang="en-US" altLang="zh-CN" dirty="0" smtClean="0"/>
              <a:t>x1x2</a:t>
            </a:r>
            <a:r>
              <a:rPr lang="zh-CN" altLang="en-US" dirty="0" smtClean="0"/>
              <a:t>这两个特征，没用其他的，我们知道，机器学习中特征工程，特征的选择是非常重要的，好的特征就算搭配简单的模型效果也不错，我们来试一下，用所有的特征，不加隐层的神经网络，看下效果，是可以分出来的。把区域都一点点抠出来了，但是其实在实际的情况下，我们自己是很难想出这么多好的特征的，神经网络的强大就在于，就算我们只有最基本的特征，通过构建多层网络，也是可以得到不错的结果的。我们来看。</a:t>
            </a:r>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22</a:t>
            </a:fld>
            <a:endParaRPr lang="zh-CN" altLang="en-US"/>
          </a:p>
        </p:txBody>
      </p:sp>
    </p:spTree>
    <p:extLst>
      <p:ext uri="{BB962C8B-B14F-4D97-AF65-F5344CB8AC3E}">
        <p14:creationId xmlns:p14="http://schemas.microsoft.com/office/powerpoint/2010/main" val="1979778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只用两个特征，也能分出来，其他机器学习算法都是很难做到的</a:t>
            </a:r>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23</a:t>
            </a:fld>
            <a:endParaRPr lang="zh-CN" altLang="en-US"/>
          </a:p>
        </p:txBody>
      </p:sp>
    </p:spTree>
    <p:extLst>
      <p:ext uri="{BB962C8B-B14F-4D97-AF65-F5344CB8AC3E}">
        <p14:creationId xmlns:p14="http://schemas.microsoft.com/office/powerpoint/2010/main" val="3454831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我们看到每两个神经元都由一条线连接，线上面就有权重值，想要计算那个权重，首先要补充一个知识点，就是剃度下局算法</a:t>
            </a:r>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24</a:t>
            </a:fld>
            <a:endParaRPr lang="zh-CN" altLang="en-US"/>
          </a:p>
        </p:txBody>
      </p:sp>
    </p:spTree>
    <p:extLst>
      <p:ext uri="{BB962C8B-B14F-4D97-AF65-F5344CB8AC3E}">
        <p14:creationId xmlns:p14="http://schemas.microsoft.com/office/powerpoint/2010/main" val="3720168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首先来回顾一下梯度</a:t>
            </a:r>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25</a:t>
            </a:fld>
            <a:endParaRPr lang="zh-CN" altLang="en-US"/>
          </a:p>
        </p:txBody>
      </p:sp>
    </p:spTree>
    <p:extLst>
      <p:ext uri="{BB962C8B-B14F-4D97-AF65-F5344CB8AC3E}">
        <p14:creationId xmlns:p14="http://schemas.microsoft.com/office/powerpoint/2010/main" val="3281228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26</a:t>
            </a:fld>
            <a:endParaRPr lang="zh-CN" altLang="en-US"/>
          </a:p>
        </p:txBody>
      </p:sp>
    </p:spTree>
    <p:extLst>
      <p:ext uri="{BB962C8B-B14F-4D97-AF65-F5344CB8AC3E}">
        <p14:creationId xmlns:p14="http://schemas.microsoft.com/office/powerpoint/2010/main" val="415646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27</a:t>
            </a:fld>
            <a:endParaRPr lang="zh-CN" altLang="en-US"/>
          </a:p>
        </p:txBody>
      </p:sp>
    </p:spTree>
    <p:extLst>
      <p:ext uri="{BB962C8B-B14F-4D97-AF65-F5344CB8AC3E}">
        <p14:creationId xmlns:p14="http://schemas.microsoft.com/office/powerpoint/2010/main" val="694898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因为初始值的不同，我们最终走到的位置也可能不同。</a:t>
            </a:r>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28</a:t>
            </a:fld>
            <a:endParaRPr lang="zh-CN" altLang="en-US"/>
          </a:p>
        </p:txBody>
      </p:sp>
    </p:spTree>
    <p:extLst>
      <p:ext uri="{BB962C8B-B14F-4D97-AF65-F5344CB8AC3E}">
        <p14:creationId xmlns:p14="http://schemas.microsoft.com/office/powerpoint/2010/main" val="2217220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29</a:t>
            </a:fld>
            <a:endParaRPr lang="zh-CN" altLang="en-US"/>
          </a:p>
        </p:txBody>
      </p:sp>
    </p:spTree>
    <p:extLst>
      <p:ext uri="{BB962C8B-B14F-4D97-AF65-F5344CB8AC3E}">
        <p14:creationId xmlns:p14="http://schemas.microsoft.com/office/powerpoint/2010/main" val="2323578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5</a:t>
            </a:fld>
            <a:endParaRPr lang="zh-CN" altLang="en-US"/>
          </a:p>
        </p:txBody>
      </p:sp>
    </p:spTree>
    <p:extLst>
      <p:ext uri="{BB962C8B-B14F-4D97-AF65-F5344CB8AC3E}">
        <p14:creationId xmlns:p14="http://schemas.microsoft.com/office/powerpoint/2010/main" val="3516527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6</a:t>
            </a:fld>
            <a:endParaRPr lang="zh-CN" altLang="en-US"/>
          </a:p>
        </p:txBody>
      </p:sp>
    </p:spTree>
    <p:extLst>
      <p:ext uri="{BB962C8B-B14F-4D97-AF65-F5344CB8AC3E}">
        <p14:creationId xmlns:p14="http://schemas.microsoft.com/office/powerpoint/2010/main" val="2296224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如果我们有两个线性分类器</a:t>
            </a:r>
            <a:r>
              <a:rPr lang="en-US" altLang="zh-CN" dirty="0" smtClean="0"/>
              <a:t>P1</a:t>
            </a:r>
            <a:r>
              <a:rPr lang="zh-CN" altLang="en-US" dirty="0" smtClean="0"/>
              <a:t>和</a:t>
            </a:r>
            <a:r>
              <a:rPr lang="en-US" altLang="zh-CN" dirty="0" smtClean="0"/>
              <a:t>P2</a:t>
            </a:r>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7</a:t>
            </a:fld>
            <a:endParaRPr lang="zh-CN" altLang="en-US"/>
          </a:p>
        </p:txBody>
      </p:sp>
    </p:spTree>
    <p:extLst>
      <p:ext uri="{BB962C8B-B14F-4D97-AF65-F5344CB8AC3E}">
        <p14:creationId xmlns:p14="http://schemas.microsoft.com/office/powerpoint/2010/main" val="3921032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感知机是可以实现</a:t>
            </a:r>
            <a:r>
              <a:rPr lang="en-US" altLang="zh-CN" dirty="0" smtClean="0"/>
              <a:t>and</a:t>
            </a:r>
            <a:r>
              <a:rPr lang="zh-CN" altLang="en-US" dirty="0" smtClean="0"/>
              <a:t>的 我们来看一下是怎样实现的</a:t>
            </a:r>
            <a:endParaRPr lang="en-US" altLang="zh-CN" dirty="0" smtClean="0"/>
          </a:p>
          <a:p>
            <a:r>
              <a:rPr lang="zh-CN" altLang="en-US" dirty="0" smtClean="0"/>
              <a:t>如果我们要完成</a:t>
            </a:r>
            <a:r>
              <a:rPr lang="en-US" altLang="zh-CN" dirty="0" smtClean="0"/>
              <a:t>and</a:t>
            </a:r>
            <a:r>
              <a:rPr lang="zh-CN" altLang="en-US" dirty="0" smtClean="0"/>
              <a:t>这个操作 意味着我们的输入只有</a:t>
            </a:r>
            <a:r>
              <a:rPr lang="en-US" altLang="zh-CN" dirty="0" smtClean="0"/>
              <a:t>0</a:t>
            </a:r>
            <a:r>
              <a:rPr lang="zh-CN" altLang="en-US" dirty="0" smtClean="0"/>
              <a:t>和</a:t>
            </a:r>
            <a:r>
              <a:rPr lang="en-US" altLang="zh-CN" dirty="0" smtClean="0"/>
              <a:t>1</a:t>
            </a:r>
            <a:r>
              <a:rPr lang="zh-CN" altLang="en-US" dirty="0" smtClean="0"/>
              <a:t>两种，我们就用刚刚的</a:t>
            </a:r>
            <a:r>
              <a:rPr lang="en-US" altLang="zh-CN" dirty="0" smtClean="0"/>
              <a:t>P1</a:t>
            </a:r>
            <a:r>
              <a:rPr lang="zh-CN" altLang="en-US" dirty="0" smtClean="0"/>
              <a:t>和</a:t>
            </a:r>
            <a:r>
              <a:rPr lang="en-US" altLang="zh-CN" dirty="0" smtClean="0"/>
              <a:t>P2</a:t>
            </a:r>
            <a:r>
              <a:rPr lang="zh-CN" altLang="en-US" dirty="0" smtClean="0"/>
              <a:t>做例子，我们取一组权重</a:t>
            </a:r>
            <a:r>
              <a:rPr lang="en-US" altLang="zh-CN" dirty="0" smtClean="0"/>
              <a:t>-30 +20 +20</a:t>
            </a:r>
            <a:r>
              <a:rPr lang="zh-CN" altLang="en-US" dirty="0" smtClean="0"/>
              <a:t>，这个就是自己随意设的，就可以得到这样一个表达式，接着我们来看一下各个点的取值的情况</a:t>
            </a:r>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8</a:t>
            </a:fld>
            <a:endParaRPr lang="zh-CN" altLang="en-US"/>
          </a:p>
        </p:txBody>
      </p:sp>
    </p:spTree>
    <p:extLst>
      <p:ext uri="{BB962C8B-B14F-4D97-AF65-F5344CB8AC3E}">
        <p14:creationId xmlns:p14="http://schemas.microsoft.com/office/powerpoint/2010/main" val="2582575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9</a:t>
            </a:fld>
            <a:endParaRPr lang="zh-CN" altLang="en-US"/>
          </a:p>
        </p:txBody>
      </p:sp>
    </p:spTree>
    <p:extLst>
      <p:ext uri="{BB962C8B-B14F-4D97-AF65-F5344CB8AC3E}">
        <p14:creationId xmlns:p14="http://schemas.microsoft.com/office/powerpoint/2010/main" val="1639945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10</a:t>
            </a:fld>
            <a:endParaRPr lang="zh-CN" altLang="en-US"/>
          </a:p>
        </p:txBody>
      </p:sp>
    </p:spTree>
    <p:extLst>
      <p:ext uri="{BB962C8B-B14F-4D97-AF65-F5344CB8AC3E}">
        <p14:creationId xmlns:p14="http://schemas.microsoft.com/office/powerpoint/2010/main" val="2980706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这样</a:t>
            </a:r>
            <a:r>
              <a:rPr lang="zh-CN" altLang="en-US" dirty="0" smtClean="0"/>
              <a:t>我们添加一个隐层把他们说的做一个</a:t>
            </a:r>
            <a:r>
              <a:rPr lang="en-US" altLang="zh-CN" dirty="0" smtClean="0"/>
              <a:t>and</a:t>
            </a:r>
            <a:r>
              <a:rPr lang="zh-CN" altLang="en-US" dirty="0" smtClean="0"/>
              <a:t>，我们就可以得到这一小块，同样对另外两块也是一样，这样我们就能得到三个单独的绿色块，但是我们想要的的他们三块一起，这时就可以再用一层隐层把上面得到的三个独立的块做一个</a:t>
            </a:r>
            <a:r>
              <a:rPr lang="en-US" altLang="zh-CN" dirty="0" smtClean="0"/>
              <a:t>or </a:t>
            </a:r>
            <a:r>
              <a:rPr lang="zh-CN" altLang="en-US" dirty="0" smtClean="0"/>
              <a:t>就能得到全部的三块了  也就是说 有两层隐层的时候 可以解决绝大部分分类问题了</a:t>
            </a:r>
            <a:endParaRPr lang="zh-CN" altLang="en-US" dirty="0"/>
          </a:p>
        </p:txBody>
      </p:sp>
      <p:sp>
        <p:nvSpPr>
          <p:cNvPr id="4" name="灯片编号占位符 3"/>
          <p:cNvSpPr>
            <a:spLocks noGrp="1"/>
          </p:cNvSpPr>
          <p:nvPr>
            <p:ph type="sldNum" sz="quarter" idx="10"/>
          </p:nvPr>
        </p:nvSpPr>
        <p:spPr/>
        <p:txBody>
          <a:bodyPr/>
          <a:lstStyle/>
          <a:p>
            <a:fld id="{0E317FCF-F4B5-4F32-9328-2996844F1468}" type="slidenum">
              <a:rPr lang="zh-CN" altLang="en-US" smtClean="0"/>
              <a:t>11</a:t>
            </a:fld>
            <a:endParaRPr lang="zh-CN" altLang="en-US"/>
          </a:p>
        </p:txBody>
      </p:sp>
    </p:spTree>
    <p:extLst>
      <p:ext uri="{BB962C8B-B14F-4D97-AF65-F5344CB8AC3E}">
        <p14:creationId xmlns:p14="http://schemas.microsoft.com/office/powerpoint/2010/main" val="2098744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Wednesday, November 8,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104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Wednesday, November 8,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334827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Wednesday, November 8,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884592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Wednesday, November 8,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29673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933D019-A32C-4EAD-B8E6-DBDA699692FD}" type="datetime2">
              <a:rPr lang="en-US" smtClean="0"/>
              <a:t>Wednesday, November 8,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1319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Wednesday, November 8, 2017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352370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Wednesday, November 8, 2017</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482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Wednesday, November 8, 2017</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334636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Wednesday, November 8, 2017</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837752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FE976D3-5B7F-4300-ABED-C91F1B2AE209}" type="datetime2">
              <a:rPr lang="en-US" smtClean="0"/>
              <a:t>Wednesday, November 8, 2017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701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BDC1E59-17DD-41CE-97CA-624A472382D4}" type="datetime2">
              <a:rPr lang="en-US" smtClean="0"/>
              <a:t>Wednesday, November 8, 2017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313679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Wednesday, November 8, 2017</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31068217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hyperlink" Target="http://blog.csdn.net/han_xiaoyang/article/details/50100367"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f.dataguru.cn/article-9324-1.html" TargetMode="External"/><Relationship Id="rId4" Type="http://schemas.openxmlformats.org/officeDocument/2006/relationships/hyperlink" Target="http://www.cnblogs.com/idignew/p/5936923.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kumimoji="1" lang="zh-CN" altLang="en-US" dirty="0" smtClean="0"/>
              <a:t>人工神经网络</a:t>
            </a:r>
            <a:r>
              <a:rPr kumimoji="1" lang="en-US" altLang="zh-CN" dirty="0"/>
              <a:t/>
            </a:r>
            <a:br>
              <a:rPr kumimoji="1" lang="en-US" altLang="zh-CN" dirty="0"/>
            </a:br>
            <a:r>
              <a:rPr kumimoji="1" lang="en-US" altLang="zh-CN" sz="2800" dirty="0" smtClean="0">
                <a:latin typeface="Comic Sans MS" panose="030F0702030302020204" pitchFamily="66" charset="0"/>
              </a:rPr>
              <a:t>Neural </a:t>
            </a:r>
            <a:r>
              <a:rPr kumimoji="1" lang="en-US" altLang="zh-CN" sz="2800" dirty="0">
                <a:latin typeface="Comic Sans MS" panose="030F0702030302020204" pitchFamily="66" charset="0"/>
              </a:rPr>
              <a:t>Networks</a:t>
            </a:r>
            <a:endParaRPr kumimoji="1" lang="zh-CN" altLang="en-US" dirty="0">
              <a:latin typeface="Comic Sans MS" panose="030F0702030302020204" pitchFamily="66" charset="0"/>
            </a:endParaRPr>
          </a:p>
        </p:txBody>
      </p:sp>
      <p:sp>
        <p:nvSpPr>
          <p:cNvPr id="3" name="副标题 2"/>
          <p:cNvSpPr>
            <a:spLocks noGrp="1"/>
          </p:cNvSpPr>
          <p:nvPr>
            <p:ph type="subTitle" idx="1"/>
          </p:nvPr>
        </p:nvSpPr>
        <p:spPr>
          <a:xfrm>
            <a:off x="7696200" y="4311142"/>
            <a:ext cx="1941576" cy="873506"/>
          </a:xfrm>
        </p:spPr>
        <p:txBody>
          <a:bodyPr>
            <a:noAutofit/>
          </a:bodyPr>
          <a:lstStyle/>
          <a:p>
            <a:pPr algn="ctr"/>
            <a:r>
              <a:rPr kumimoji="1" lang="zh-CN" altLang="en-US" sz="2000" dirty="0"/>
              <a:t>杨天慧</a:t>
            </a:r>
            <a:endParaRPr kumimoji="1" lang="en-US" altLang="zh-CN" sz="2000" dirty="0"/>
          </a:p>
          <a:p>
            <a:pPr algn="ctr"/>
            <a:r>
              <a:rPr kumimoji="1" lang="en-US" altLang="zh-CN" sz="1800" dirty="0" smtClean="0"/>
              <a:t>   </a:t>
            </a:r>
            <a:r>
              <a:rPr kumimoji="1" lang="zh-CN" altLang="zh-CN" sz="1800" dirty="0" smtClean="0"/>
              <a:t>2</a:t>
            </a:r>
            <a:r>
              <a:rPr kumimoji="1" lang="en-US" altLang="zh-CN" sz="1800" dirty="0" smtClean="0"/>
              <a:t>017.11.08</a:t>
            </a:r>
            <a:endParaRPr kumimoji="1" lang="zh-CN" altLang="en-US" sz="1800" dirty="0"/>
          </a:p>
        </p:txBody>
      </p:sp>
    </p:spTree>
    <p:extLst>
      <p:ext uri="{BB962C8B-B14F-4D97-AF65-F5344CB8AC3E}">
        <p14:creationId xmlns:p14="http://schemas.microsoft.com/office/powerpoint/2010/main" val="41068239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1428750" y="1225469"/>
            <a:ext cx="9385946" cy="4613904"/>
          </a:xfrm>
          <a:prstGeom prst="rect">
            <a:avLst/>
          </a:prstGeom>
        </p:spPr>
      </p:pic>
      <p:sp>
        <p:nvSpPr>
          <p:cNvPr id="15" name="文本框 14"/>
          <p:cNvSpPr txBox="1"/>
          <p:nvPr/>
        </p:nvSpPr>
        <p:spPr>
          <a:xfrm>
            <a:off x="1808797" y="5915299"/>
            <a:ext cx="8313611" cy="523220"/>
          </a:xfrm>
          <a:prstGeom prst="rect">
            <a:avLst/>
          </a:prstGeom>
          <a:noFill/>
        </p:spPr>
        <p:txBody>
          <a:bodyPr wrap="square" rtlCol="0">
            <a:spAutoFit/>
          </a:bodyPr>
          <a:lstStyle/>
          <a:p>
            <a:r>
              <a:rPr lang="zh-CN" altLang="en-US" sz="2800" dirty="0" smtClean="0">
                <a:solidFill>
                  <a:schemeClr val="tx2"/>
                </a:solidFill>
              </a:rPr>
              <a:t>在原有</a:t>
            </a:r>
            <a:r>
              <a:rPr lang="zh-CN" altLang="en-US" sz="2800" dirty="0" smtClean="0">
                <a:solidFill>
                  <a:schemeClr val="tx2"/>
                </a:solidFill>
              </a:rPr>
              <a:t>感知机基础</a:t>
            </a:r>
            <a:r>
              <a:rPr lang="zh-CN" altLang="en-US" sz="2800" dirty="0" smtClean="0">
                <a:solidFill>
                  <a:schemeClr val="tx2"/>
                </a:solidFill>
              </a:rPr>
              <a:t>上又叠加了一</a:t>
            </a:r>
            <a:r>
              <a:rPr lang="zh-CN" altLang="en-US" sz="2800" dirty="0" smtClean="0">
                <a:solidFill>
                  <a:schemeClr val="tx2"/>
                </a:solidFill>
              </a:rPr>
              <a:t>层</a:t>
            </a:r>
            <a:r>
              <a:rPr lang="en-US" altLang="zh-CN" sz="2800" dirty="0" smtClean="0">
                <a:solidFill>
                  <a:schemeClr val="tx2"/>
                </a:solidFill>
              </a:rPr>
              <a:t>——</a:t>
            </a:r>
            <a:r>
              <a:rPr lang="zh-CN" altLang="en-US" sz="2800" dirty="0" smtClean="0">
                <a:solidFill>
                  <a:schemeClr val="tx2"/>
                </a:solidFill>
              </a:rPr>
              <a:t>隐层</a:t>
            </a:r>
            <a:endParaRPr lang="zh-CN" altLang="en-US" sz="2800" dirty="0">
              <a:solidFill>
                <a:schemeClr val="tx2"/>
              </a:solidFill>
            </a:endParaRPr>
          </a:p>
        </p:txBody>
      </p:sp>
      <p:sp>
        <p:nvSpPr>
          <p:cNvPr id="5" name="文本框 4"/>
          <p:cNvSpPr txBox="1"/>
          <p:nvPr/>
        </p:nvSpPr>
        <p:spPr>
          <a:xfrm>
            <a:off x="414158" y="564768"/>
            <a:ext cx="7680960" cy="584775"/>
          </a:xfrm>
          <a:prstGeom prst="rect">
            <a:avLst/>
          </a:prstGeom>
          <a:noFill/>
        </p:spPr>
        <p:txBody>
          <a:bodyPr wrap="square" rtlCol="0">
            <a:spAutoFit/>
          </a:bodyPr>
          <a:lstStyle/>
          <a:p>
            <a:r>
              <a:rPr lang="zh-CN" altLang="en-US" sz="3200" dirty="0" smtClean="0">
                <a:solidFill>
                  <a:schemeClr val="tx2"/>
                </a:solidFill>
              </a:rPr>
              <a:t>多层</a:t>
            </a:r>
            <a:r>
              <a:rPr lang="zh-CN" altLang="en-US" sz="3200" dirty="0" smtClean="0">
                <a:solidFill>
                  <a:schemeClr val="tx2"/>
                </a:solidFill>
              </a:rPr>
              <a:t>感知机</a:t>
            </a:r>
            <a:r>
              <a:rPr lang="en-US" altLang="zh-CN" sz="3200" dirty="0" smtClean="0">
                <a:solidFill>
                  <a:schemeClr val="tx2"/>
                </a:solidFill>
              </a:rPr>
              <a:t>——</a:t>
            </a:r>
            <a:r>
              <a:rPr lang="zh-CN" altLang="en-US" sz="3200" dirty="0" smtClean="0">
                <a:solidFill>
                  <a:schemeClr val="tx2"/>
                </a:solidFill>
              </a:rPr>
              <a:t>基本</a:t>
            </a:r>
            <a:r>
              <a:rPr lang="zh-CN" altLang="en-US" sz="3200" dirty="0" smtClean="0">
                <a:solidFill>
                  <a:schemeClr val="tx2"/>
                </a:solidFill>
              </a:rPr>
              <a:t>的神经网络结构</a:t>
            </a:r>
            <a:endParaRPr lang="zh-CN" altLang="en-US" sz="3200" dirty="0">
              <a:solidFill>
                <a:schemeClr val="tx2"/>
              </a:solidFill>
            </a:endParaRPr>
          </a:p>
        </p:txBody>
      </p:sp>
    </p:spTree>
    <p:extLst>
      <p:ext uri="{BB962C8B-B14F-4D97-AF65-F5344CB8AC3E}">
        <p14:creationId xmlns:p14="http://schemas.microsoft.com/office/powerpoint/2010/main" val="41141072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更复杂的情况</a:t>
            </a:r>
            <a:endParaRPr lang="zh-CN" altLang="en-US" dirty="0"/>
          </a:p>
        </p:txBody>
      </p:sp>
      <p:pic>
        <p:nvPicPr>
          <p:cNvPr id="4" name="内容占位符 3"/>
          <p:cNvPicPr>
            <a:picLocks noGrp="1"/>
          </p:cNvPicPr>
          <p:nvPr>
            <p:ph idx="1"/>
          </p:nvPr>
        </p:nvPicPr>
        <p:blipFill>
          <a:blip r:embed="rId3"/>
          <a:stretch>
            <a:fillRect/>
          </a:stretch>
        </p:blipFill>
        <p:spPr>
          <a:xfrm>
            <a:off x="2423160" y="1737361"/>
            <a:ext cx="6197846" cy="4608576"/>
          </a:xfrm>
          <a:prstGeom prst="rect">
            <a:avLst/>
          </a:prstGeom>
        </p:spPr>
      </p:pic>
    </p:spTree>
    <p:extLst>
      <p:ext uri="{BB962C8B-B14F-4D97-AF65-F5344CB8AC3E}">
        <p14:creationId xmlns:p14="http://schemas.microsoft.com/office/powerpoint/2010/main" val="35579899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p:cNvPicPr>
          <p:nvPr>
            <p:ph idx="1"/>
          </p:nvPr>
        </p:nvPicPr>
        <p:blipFill>
          <a:blip r:embed="rId3"/>
          <a:stretch>
            <a:fillRect/>
          </a:stretch>
        </p:blipFill>
        <p:spPr>
          <a:xfrm>
            <a:off x="1271016" y="795528"/>
            <a:ext cx="9000323" cy="5421234"/>
          </a:xfrm>
          <a:prstGeom prst="rect">
            <a:avLst/>
          </a:prstGeom>
        </p:spPr>
      </p:pic>
    </p:spTree>
    <p:extLst>
      <p:ext uri="{BB962C8B-B14F-4D97-AF65-F5344CB8AC3E}">
        <p14:creationId xmlns:p14="http://schemas.microsoft.com/office/powerpoint/2010/main" val="15346134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添加少量隐层</a:t>
            </a:r>
            <a:r>
              <a:rPr lang="en-US" altLang="zh-CN" dirty="0" smtClean="0"/>
              <a:t>——</a:t>
            </a:r>
            <a:r>
              <a:rPr lang="zh-CN" altLang="en-US" dirty="0" smtClean="0"/>
              <a:t>浅层神经网络</a:t>
            </a:r>
            <a:endParaRPr lang="zh-CN" altLang="en-US" dirty="0"/>
          </a:p>
        </p:txBody>
      </p:sp>
      <p:pic>
        <p:nvPicPr>
          <p:cNvPr id="4" name="内容占位符 3"/>
          <p:cNvPicPr>
            <a:picLocks noGrp="1" noChangeAspect="1"/>
          </p:cNvPicPr>
          <p:nvPr>
            <p:ph idx="1"/>
          </p:nvPr>
        </p:nvPicPr>
        <p:blipFill>
          <a:blip r:embed="rId3"/>
          <a:stretch>
            <a:fillRect/>
          </a:stretch>
        </p:blipFill>
        <p:spPr>
          <a:xfrm>
            <a:off x="2514600" y="1732818"/>
            <a:ext cx="6595087" cy="4547626"/>
          </a:xfrm>
          <a:prstGeom prst="rect">
            <a:avLst/>
          </a:prstGeom>
        </p:spPr>
      </p:pic>
    </p:spTree>
    <p:extLst>
      <p:ext uri="{BB962C8B-B14F-4D97-AF65-F5344CB8AC3E}">
        <p14:creationId xmlns:p14="http://schemas.microsoft.com/office/powerpoint/2010/main" val="14188213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增多中间层</a:t>
            </a:r>
            <a:r>
              <a:rPr lang="en-US" altLang="zh-CN" dirty="0" smtClean="0"/>
              <a:t>——</a:t>
            </a:r>
            <a:r>
              <a:rPr lang="zh-CN" altLang="en-US" dirty="0" smtClean="0"/>
              <a:t>深度神经网络（</a:t>
            </a:r>
            <a:r>
              <a:rPr lang="en-US" altLang="zh-CN" dirty="0" smtClean="0"/>
              <a:t>DNN</a:t>
            </a:r>
            <a:r>
              <a:rPr lang="zh-CN" altLang="en-US" dirty="0" smtClean="0"/>
              <a:t>）</a:t>
            </a:r>
            <a:endParaRPr lang="zh-CN" altLang="en-US" dirty="0"/>
          </a:p>
        </p:txBody>
      </p:sp>
      <p:pic>
        <p:nvPicPr>
          <p:cNvPr id="4" name="内容占位符 3"/>
          <p:cNvPicPr>
            <a:picLocks noGrp="1" noChangeAspect="1"/>
          </p:cNvPicPr>
          <p:nvPr>
            <p:ph idx="1"/>
          </p:nvPr>
        </p:nvPicPr>
        <p:blipFill>
          <a:blip r:embed="rId3"/>
          <a:stretch>
            <a:fillRect/>
          </a:stretch>
        </p:blipFill>
        <p:spPr>
          <a:xfrm>
            <a:off x="1344168" y="1717736"/>
            <a:ext cx="8787384" cy="4297946"/>
          </a:xfrm>
          <a:prstGeom prst="rect">
            <a:avLst/>
          </a:prstGeom>
        </p:spPr>
      </p:pic>
    </p:spTree>
    <p:extLst>
      <p:ext uri="{BB962C8B-B14F-4D97-AF65-F5344CB8AC3E}">
        <p14:creationId xmlns:p14="http://schemas.microsoft.com/office/powerpoint/2010/main" val="30874218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0874" y="109047"/>
            <a:ext cx="10972800" cy="990600"/>
          </a:xfrm>
        </p:spPr>
        <p:txBody>
          <a:bodyPr/>
          <a:lstStyle/>
          <a:p>
            <a:r>
              <a:rPr lang="zh-CN" altLang="en-US" dirty="0" smtClean="0"/>
              <a:t>激活函数</a:t>
            </a:r>
            <a:endParaRPr lang="zh-CN" altLang="en-US" dirty="0"/>
          </a:p>
        </p:txBody>
      </p:sp>
      <p:sp>
        <p:nvSpPr>
          <p:cNvPr id="5" name="文本框 4"/>
          <p:cNvSpPr txBox="1"/>
          <p:nvPr/>
        </p:nvSpPr>
        <p:spPr>
          <a:xfrm>
            <a:off x="949470" y="4484836"/>
            <a:ext cx="4821197" cy="461665"/>
          </a:xfrm>
          <a:prstGeom prst="rect">
            <a:avLst/>
          </a:prstGeom>
          <a:noFill/>
        </p:spPr>
        <p:txBody>
          <a:bodyPr wrap="square" rtlCol="0">
            <a:spAutoFit/>
          </a:bodyPr>
          <a:lstStyle/>
          <a:p>
            <a:r>
              <a:rPr lang="zh-CN" altLang="en-US" sz="2400" dirty="0" smtClean="0">
                <a:solidFill>
                  <a:schemeClr val="tx2"/>
                </a:solidFill>
              </a:rPr>
              <a:t>不连续，不光滑，不容易做最佳化</a:t>
            </a:r>
            <a:endParaRPr lang="zh-CN" altLang="en-US" sz="2400" dirty="0">
              <a:solidFill>
                <a:schemeClr val="tx2"/>
              </a:solidFill>
            </a:endParaRPr>
          </a:p>
        </p:txBody>
      </p:sp>
      <p:pic>
        <p:nvPicPr>
          <p:cNvPr id="6" name="图片 5"/>
          <p:cNvPicPr>
            <a:picLocks noChangeAspect="1"/>
          </p:cNvPicPr>
          <p:nvPr/>
        </p:nvPicPr>
        <p:blipFill>
          <a:blip r:embed="rId3"/>
          <a:stretch>
            <a:fillRect/>
          </a:stretch>
        </p:blipFill>
        <p:spPr>
          <a:xfrm>
            <a:off x="7198241" y="1415168"/>
            <a:ext cx="3296093" cy="3145868"/>
          </a:xfrm>
          <a:prstGeom prst="rect">
            <a:avLst/>
          </a:prstGeom>
        </p:spPr>
      </p:pic>
      <p:pic>
        <p:nvPicPr>
          <p:cNvPr id="7" name="图片 6"/>
          <p:cNvPicPr>
            <a:picLocks noChangeAspect="1"/>
          </p:cNvPicPr>
          <p:nvPr/>
        </p:nvPicPr>
        <p:blipFill>
          <a:blip r:embed="rId4"/>
          <a:stretch>
            <a:fillRect/>
          </a:stretch>
        </p:blipFill>
        <p:spPr>
          <a:xfrm>
            <a:off x="1307805" y="1415168"/>
            <a:ext cx="3035289" cy="2984980"/>
          </a:xfrm>
          <a:prstGeom prst="rect">
            <a:avLst/>
          </a:prstGeom>
        </p:spPr>
      </p:pic>
      <p:sp>
        <p:nvSpPr>
          <p:cNvPr id="9" name="文本框 8"/>
          <p:cNvSpPr txBox="1"/>
          <p:nvPr/>
        </p:nvSpPr>
        <p:spPr>
          <a:xfrm>
            <a:off x="6564810" y="4484835"/>
            <a:ext cx="3785190" cy="461665"/>
          </a:xfrm>
          <a:prstGeom prst="rect">
            <a:avLst/>
          </a:prstGeom>
          <a:noFill/>
        </p:spPr>
        <p:txBody>
          <a:bodyPr wrap="square" rtlCol="0">
            <a:spAutoFit/>
          </a:bodyPr>
          <a:lstStyle/>
          <a:p>
            <a:r>
              <a:rPr lang="zh-CN" altLang="en-US" sz="2400" dirty="0" smtClean="0">
                <a:solidFill>
                  <a:schemeClr val="tx2"/>
                </a:solidFill>
              </a:rPr>
              <a:t>连续，光滑，易于最佳化</a:t>
            </a:r>
            <a:endParaRPr lang="zh-CN" altLang="en-US" sz="2400" dirty="0">
              <a:solidFill>
                <a:schemeClr val="tx2"/>
              </a:solidFill>
            </a:endParaRPr>
          </a:p>
        </p:txBody>
      </p:sp>
      <p:sp>
        <p:nvSpPr>
          <p:cNvPr id="10" name="文本框 9"/>
          <p:cNvSpPr txBox="1"/>
          <p:nvPr/>
        </p:nvSpPr>
        <p:spPr>
          <a:xfrm>
            <a:off x="7442790" y="909401"/>
            <a:ext cx="3296093" cy="584775"/>
          </a:xfrm>
          <a:prstGeom prst="rect">
            <a:avLst/>
          </a:prstGeom>
          <a:noFill/>
        </p:spPr>
        <p:txBody>
          <a:bodyPr wrap="square" rtlCol="0">
            <a:spAutoFit/>
          </a:bodyPr>
          <a:lstStyle/>
          <a:p>
            <a:r>
              <a:rPr lang="en-US" altLang="zh-CN" sz="3200" dirty="0" smtClean="0"/>
              <a:t>S</a:t>
            </a:r>
            <a:r>
              <a:rPr lang="zh-CN" altLang="en-US" sz="3200" dirty="0" smtClean="0"/>
              <a:t>型神经元</a:t>
            </a:r>
            <a:endParaRPr lang="zh-CN" altLang="en-US" sz="3200" dirty="0"/>
          </a:p>
        </p:txBody>
      </p:sp>
      <p:sp>
        <p:nvSpPr>
          <p:cNvPr id="11" name="文本框 10"/>
          <p:cNvSpPr txBox="1"/>
          <p:nvPr/>
        </p:nvSpPr>
        <p:spPr>
          <a:xfrm>
            <a:off x="1892596" y="909400"/>
            <a:ext cx="3306725" cy="584775"/>
          </a:xfrm>
          <a:prstGeom prst="rect">
            <a:avLst/>
          </a:prstGeom>
          <a:noFill/>
        </p:spPr>
        <p:txBody>
          <a:bodyPr wrap="square" rtlCol="0">
            <a:spAutoFit/>
          </a:bodyPr>
          <a:lstStyle/>
          <a:p>
            <a:r>
              <a:rPr lang="zh-CN" altLang="en-US" sz="3200" dirty="0" smtClean="0"/>
              <a:t>传统感知机</a:t>
            </a:r>
            <a:endParaRPr lang="zh-CN" altLang="en-US" sz="3200" dirty="0"/>
          </a:p>
        </p:txBody>
      </p:sp>
      <p:sp>
        <p:nvSpPr>
          <p:cNvPr id="3" name="文本框 2"/>
          <p:cNvSpPr txBox="1"/>
          <p:nvPr/>
        </p:nvSpPr>
        <p:spPr>
          <a:xfrm>
            <a:off x="844860" y="5129048"/>
            <a:ext cx="10143460" cy="2031325"/>
          </a:xfrm>
          <a:prstGeom prst="rect">
            <a:avLst/>
          </a:prstGeom>
          <a:noFill/>
        </p:spPr>
        <p:txBody>
          <a:bodyPr wrap="square" rtlCol="0">
            <a:spAutoFit/>
          </a:bodyPr>
          <a:lstStyle/>
          <a:p>
            <a:r>
              <a:rPr lang="zh-CN" altLang="en-US" dirty="0"/>
              <a:t>阶跃函数，感知机中把它叫做激活函数，每当把输入值和权重相乘再求和之后我们就会用到一个这样的阶跃函数，把结果变成</a:t>
            </a:r>
            <a:r>
              <a:rPr lang="en-US" altLang="zh-CN" dirty="0"/>
              <a:t>0</a:t>
            </a:r>
            <a:r>
              <a:rPr lang="zh-CN" altLang="en-US" dirty="0"/>
              <a:t>或</a:t>
            </a:r>
            <a:r>
              <a:rPr lang="en-US" altLang="zh-CN" dirty="0"/>
              <a:t>1</a:t>
            </a:r>
            <a:r>
              <a:rPr lang="zh-CN" altLang="en-US" dirty="0"/>
              <a:t>这种类型的，阶跃函数是比较理想状态的，把我们的结果变成</a:t>
            </a:r>
            <a:r>
              <a:rPr lang="en-US" altLang="zh-CN" dirty="0"/>
              <a:t>0</a:t>
            </a:r>
            <a:r>
              <a:rPr lang="zh-CN" altLang="en-US" dirty="0"/>
              <a:t>和</a:t>
            </a:r>
            <a:r>
              <a:rPr lang="en-US" altLang="zh-CN" dirty="0"/>
              <a:t>1</a:t>
            </a:r>
            <a:r>
              <a:rPr lang="zh-CN" altLang="en-US" dirty="0"/>
              <a:t>，但是它由很多的缺点，不连续，不光滑，这样当我们通过计算不断调整权重，优化模型时就会出现很多问题，比如微小的一个改动就会引起感知机输出结果的完全翻转，所以，我们实际上通常用右边的光滑连续的</a:t>
            </a:r>
            <a:r>
              <a:rPr lang="en-US" altLang="zh-CN" dirty="0"/>
              <a:t>sigmoid</a:t>
            </a:r>
            <a:r>
              <a:rPr lang="zh-CN" altLang="en-US" dirty="0"/>
              <a:t>函数，它也可以把一个很大范围的输入值挤压到（</a:t>
            </a:r>
            <a:r>
              <a:rPr lang="en-US" altLang="zh-CN" dirty="0"/>
              <a:t>0</a:t>
            </a:r>
            <a:r>
              <a:rPr lang="zh-CN" altLang="en-US" dirty="0"/>
              <a:t>，</a:t>
            </a:r>
            <a:r>
              <a:rPr lang="en-US" altLang="zh-CN" dirty="0"/>
              <a:t>1</a:t>
            </a:r>
            <a:r>
              <a:rPr lang="zh-CN" altLang="en-US" dirty="0"/>
              <a:t>）范围输出。我们把用</a:t>
            </a:r>
            <a:r>
              <a:rPr lang="en-US" altLang="zh-CN" dirty="0"/>
              <a:t>sigmoid</a:t>
            </a:r>
            <a:r>
              <a:rPr lang="zh-CN" altLang="en-US" dirty="0"/>
              <a:t>做激活函数的</a:t>
            </a:r>
            <a:r>
              <a:rPr lang="zh-CN" altLang="en-US" dirty="0" smtClean="0"/>
              <a:t>感知机叫做</a:t>
            </a:r>
            <a:r>
              <a:rPr lang="en-US" altLang="zh-CN" dirty="0"/>
              <a:t>S</a:t>
            </a:r>
            <a:r>
              <a:rPr lang="zh-CN" altLang="en-US" dirty="0"/>
              <a:t>型神经元，这是现代神经网络的最基本的组成单元。</a:t>
            </a:r>
          </a:p>
          <a:p>
            <a:endParaRPr lang="zh-CN" altLang="en-US" dirty="0"/>
          </a:p>
        </p:txBody>
      </p:sp>
    </p:spTree>
    <p:extLst>
      <p:ext uri="{BB962C8B-B14F-4D97-AF65-F5344CB8AC3E}">
        <p14:creationId xmlns:p14="http://schemas.microsoft.com/office/powerpoint/2010/main" val="2236945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9288" y="252984"/>
            <a:ext cx="10972800" cy="990600"/>
          </a:xfrm>
        </p:spPr>
        <p:txBody>
          <a:bodyPr/>
          <a:lstStyle/>
          <a:p>
            <a:r>
              <a:rPr kumimoji="1" lang="en-US" altLang="zh-CN" dirty="0">
                <a:solidFill>
                  <a:srgbClr val="D2533C"/>
                </a:solidFill>
                <a:latin typeface="+mj-ea"/>
              </a:rPr>
              <a:t>playground—</a:t>
            </a:r>
            <a:r>
              <a:rPr kumimoji="1" lang="zh-CN" altLang="en-US" dirty="0">
                <a:solidFill>
                  <a:srgbClr val="D2533C"/>
                </a:solidFill>
                <a:latin typeface="+mj-ea"/>
              </a:rPr>
              <a:t>自己动手做一个神经网络</a:t>
            </a:r>
            <a:endParaRPr lang="zh-CN" altLang="en-US" dirty="0"/>
          </a:p>
        </p:txBody>
      </p:sp>
      <p:pic>
        <p:nvPicPr>
          <p:cNvPr id="4" name="内容占位符 3"/>
          <p:cNvPicPr>
            <a:picLocks noGrp="1" noChangeAspect="1"/>
          </p:cNvPicPr>
          <p:nvPr>
            <p:ph idx="1"/>
          </p:nvPr>
        </p:nvPicPr>
        <p:blipFill>
          <a:blip r:embed="rId3"/>
          <a:stretch>
            <a:fillRect/>
          </a:stretch>
        </p:blipFill>
        <p:spPr>
          <a:xfrm>
            <a:off x="1975105" y="1612916"/>
            <a:ext cx="7434709" cy="5174214"/>
          </a:xfrm>
          <a:prstGeom prst="rect">
            <a:avLst/>
          </a:prstGeom>
        </p:spPr>
      </p:pic>
      <p:sp>
        <p:nvSpPr>
          <p:cNvPr id="5" name="文本框 4"/>
          <p:cNvSpPr txBox="1"/>
          <p:nvPr/>
        </p:nvSpPr>
        <p:spPr>
          <a:xfrm>
            <a:off x="2980944" y="1012751"/>
            <a:ext cx="4800600" cy="461665"/>
          </a:xfrm>
          <a:prstGeom prst="rect">
            <a:avLst/>
          </a:prstGeom>
          <a:noFill/>
        </p:spPr>
        <p:txBody>
          <a:bodyPr wrap="square" rtlCol="0">
            <a:spAutoFit/>
          </a:bodyPr>
          <a:lstStyle/>
          <a:p>
            <a:pPr algn="ctr"/>
            <a:r>
              <a:rPr lang="en-US" altLang="zh-CN" sz="2400" dirty="0"/>
              <a:t>http://playground.tensorflow.org</a:t>
            </a:r>
            <a:endParaRPr lang="zh-CN" altLang="en-US" sz="2400" dirty="0"/>
          </a:p>
        </p:txBody>
      </p:sp>
    </p:spTree>
    <p:extLst>
      <p:ext uri="{BB962C8B-B14F-4D97-AF65-F5344CB8AC3E}">
        <p14:creationId xmlns:p14="http://schemas.microsoft.com/office/powerpoint/2010/main" val="19224241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0" y="696951"/>
            <a:ext cx="12009625" cy="5692698"/>
          </a:xfrm>
          <a:prstGeom prst="rect">
            <a:avLst/>
          </a:prstGeom>
        </p:spPr>
      </p:pic>
    </p:spTree>
    <p:extLst>
      <p:ext uri="{BB962C8B-B14F-4D97-AF65-F5344CB8AC3E}">
        <p14:creationId xmlns:p14="http://schemas.microsoft.com/office/powerpoint/2010/main" val="20811675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09182" y="812720"/>
            <a:ext cx="11982734" cy="5547137"/>
          </a:xfrm>
          <a:prstGeom prst="rect">
            <a:avLst/>
          </a:prstGeom>
        </p:spPr>
      </p:pic>
    </p:spTree>
    <p:extLst>
      <p:ext uri="{BB962C8B-B14F-4D97-AF65-F5344CB8AC3E}">
        <p14:creationId xmlns:p14="http://schemas.microsoft.com/office/powerpoint/2010/main" val="36535043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80109" y="686159"/>
            <a:ext cx="11878197" cy="5672250"/>
          </a:xfrm>
          <a:prstGeom prst="rect">
            <a:avLst/>
          </a:prstGeom>
        </p:spPr>
      </p:pic>
    </p:spTree>
    <p:extLst>
      <p:ext uri="{BB962C8B-B14F-4D97-AF65-F5344CB8AC3E}">
        <p14:creationId xmlns:p14="http://schemas.microsoft.com/office/powerpoint/2010/main" val="25317879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30224" y="505091"/>
            <a:ext cx="8229600" cy="990600"/>
          </a:xfrm>
        </p:spPr>
        <p:txBody>
          <a:bodyPr>
            <a:noAutofit/>
          </a:bodyPr>
          <a:lstStyle/>
          <a:p>
            <a:r>
              <a:rPr kumimoji="1" lang="zh-CN" altLang="en-US" sz="7200" dirty="0" smtClean="0">
                <a:latin typeface="+mj-ea"/>
              </a:rPr>
              <a:t>目录</a:t>
            </a:r>
            <a:endParaRPr kumimoji="1" lang="zh-CN" altLang="en-US" sz="7200" dirty="0">
              <a:latin typeface="+mj-ea"/>
            </a:endParaRPr>
          </a:p>
        </p:txBody>
      </p:sp>
      <p:sp>
        <p:nvSpPr>
          <p:cNvPr id="4" name="文本框 3"/>
          <p:cNvSpPr txBox="1"/>
          <p:nvPr/>
        </p:nvSpPr>
        <p:spPr>
          <a:xfrm>
            <a:off x="920496" y="1971179"/>
            <a:ext cx="10578537" cy="3647152"/>
          </a:xfrm>
          <a:prstGeom prst="rect">
            <a:avLst/>
          </a:prstGeom>
          <a:noFill/>
        </p:spPr>
        <p:txBody>
          <a:bodyPr wrap="none" rtlCol="0">
            <a:spAutoFit/>
          </a:bodyPr>
          <a:lstStyle/>
          <a:p>
            <a:pPr marL="342900" indent="-342900">
              <a:lnSpc>
                <a:spcPct val="105000"/>
              </a:lnSpc>
              <a:buFont typeface="Wingdings" charset="2"/>
              <a:buAutoNum type="circleNumWdBlackPlain"/>
            </a:pPr>
            <a:r>
              <a:rPr kumimoji="1" lang="zh-CN" altLang="en-US" sz="4400" dirty="0" smtClean="0">
                <a:solidFill>
                  <a:srgbClr val="D2533C"/>
                </a:solidFill>
                <a:latin typeface="+mj-ea"/>
                <a:ea typeface="+mj-ea"/>
              </a:rPr>
              <a:t>   神经网络是什么？</a:t>
            </a:r>
            <a:endParaRPr kumimoji="1" lang="en-US" altLang="zh-CN" sz="3600" dirty="0">
              <a:solidFill>
                <a:srgbClr val="D2533C"/>
              </a:solidFill>
              <a:latin typeface="+mj-ea"/>
              <a:ea typeface="+mj-ea"/>
            </a:endParaRPr>
          </a:p>
          <a:p>
            <a:pPr marL="342900" indent="-342900">
              <a:lnSpc>
                <a:spcPct val="105000"/>
              </a:lnSpc>
              <a:buFont typeface="Wingdings" charset="2"/>
              <a:buAutoNum type="circleNumWdBlackPlain"/>
            </a:pPr>
            <a:r>
              <a:rPr kumimoji="1" lang="zh-CN" altLang="en-US" sz="4400" dirty="0" smtClean="0">
                <a:solidFill>
                  <a:srgbClr val="D2533C"/>
                </a:solidFill>
                <a:latin typeface="+mj-ea"/>
                <a:ea typeface="+mj-ea"/>
              </a:rPr>
              <a:t>  最基本的单元</a:t>
            </a:r>
            <a:r>
              <a:rPr kumimoji="1" lang="en-US" altLang="zh-CN" sz="4400" dirty="0">
                <a:solidFill>
                  <a:srgbClr val="D2533C"/>
                </a:solidFill>
                <a:latin typeface="+mj-ea"/>
                <a:ea typeface="+mj-ea"/>
              </a:rPr>
              <a:t>——</a:t>
            </a:r>
            <a:r>
              <a:rPr kumimoji="1" lang="zh-CN" altLang="en-US" sz="4400" dirty="0" smtClean="0">
                <a:solidFill>
                  <a:srgbClr val="D2533C"/>
                </a:solidFill>
                <a:latin typeface="+mj-ea"/>
                <a:ea typeface="+mj-ea"/>
              </a:rPr>
              <a:t>感知机</a:t>
            </a:r>
            <a:endParaRPr kumimoji="1" lang="en-US" altLang="zh-CN" sz="4000" dirty="0">
              <a:solidFill>
                <a:srgbClr val="292934"/>
              </a:solidFill>
              <a:latin typeface="+mj-ea"/>
              <a:ea typeface="+mj-ea"/>
            </a:endParaRPr>
          </a:p>
          <a:p>
            <a:pPr marL="514350" indent="-514350">
              <a:lnSpc>
                <a:spcPct val="105000"/>
              </a:lnSpc>
              <a:buFont typeface="Wingdings" charset="2"/>
              <a:buAutoNum type="circleNumWdBlackPlain" startAt="3"/>
            </a:pPr>
            <a:r>
              <a:rPr kumimoji="1" lang="zh-CN" altLang="en-US" sz="4400" dirty="0" smtClean="0">
                <a:solidFill>
                  <a:srgbClr val="D2533C"/>
                </a:solidFill>
                <a:latin typeface="+mj-ea"/>
                <a:ea typeface="+mj-ea"/>
              </a:rPr>
              <a:t>  为什么要用神经网络？</a:t>
            </a:r>
            <a:endParaRPr kumimoji="1" lang="en-US" altLang="zh-CN" sz="4400" dirty="0" smtClean="0">
              <a:solidFill>
                <a:srgbClr val="D2533C"/>
              </a:solidFill>
              <a:latin typeface="+mj-ea"/>
              <a:ea typeface="+mj-ea"/>
            </a:endParaRPr>
          </a:p>
          <a:p>
            <a:pPr marL="514350" indent="-514350">
              <a:lnSpc>
                <a:spcPct val="105000"/>
              </a:lnSpc>
              <a:buFont typeface="Wingdings" charset="2"/>
              <a:buAutoNum type="circleNumWdBlackPlain" startAt="3"/>
            </a:pPr>
            <a:r>
              <a:rPr kumimoji="1" lang="en-US" altLang="zh-CN" sz="4400" dirty="0" smtClean="0">
                <a:solidFill>
                  <a:srgbClr val="D2533C"/>
                </a:solidFill>
                <a:latin typeface="+mj-ea"/>
                <a:ea typeface="+mj-ea"/>
              </a:rPr>
              <a:t>  playground—</a:t>
            </a:r>
            <a:r>
              <a:rPr kumimoji="1" lang="zh-CN" altLang="en-US" sz="4400" dirty="0" smtClean="0">
                <a:solidFill>
                  <a:srgbClr val="D2533C"/>
                </a:solidFill>
                <a:latin typeface="+mj-ea"/>
                <a:ea typeface="+mj-ea"/>
              </a:rPr>
              <a:t>自己动手做一个神经网络</a:t>
            </a:r>
            <a:endParaRPr kumimoji="1" lang="en-US" altLang="zh-CN" sz="4400" dirty="0" smtClean="0">
              <a:solidFill>
                <a:srgbClr val="D2533C"/>
              </a:solidFill>
              <a:latin typeface="+mj-ea"/>
              <a:ea typeface="+mj-ea"/>
            </a:endParaRPr>
          </a:p>
          <a:p>
            <a:pPr marL="514350" indent="-514350">
              <a:lnSpc>
                <a:spcPct val="105000"/>
              </a:lnSpc>
              <a:buFont typeface="Wingdings" charset="2"/>
              <a:buAutoNum type="circleNumWdBlackPlain" startAt="3"/>
            </a:pPr>
            <a:r>
              <a:rPr kumimoji="1" lang="zh-CN" altLang="en-US" sz="4400" dirty="0" smtClean="0">
                <a:solidFill>
                  <a:srgbClr val="D2533C"/>
                </a:solidFill>
                <a:latin typeface="+mj-ea"/>
                <a:ea typeface="+mj-ea"/>
              </a:rPr>
              <a:t>  梯度下降算法</a:t>
            </a:r>
            <a:endParaRPr kumimoji="1" lang="en-US" altLang="zh-CN" sz="4400" dirty="0">
              <a:solidFill>
                <a:srgbClr val="D2533C"/>
              </a:solidFill>
              <a:latin typeface="+mj-ea"/>
              <a:ea typeface="+mj-ea"/>
            </a:endParaRPr>
          </a:p>
        </p:txBody>
      </p:sp>
      <p:sp>
        <p:nvSpPr>
          <p:cNvPr id="5" name="文本框 4"/>
          <p:cNvSpPr txBox="1"/>
          <p:nvPr/>
        </p:nvSpPr>
        <p:spPr>
          <a:xfrm>
            <a:off x="6286500" y="868803"/>
            <a:ext cx="4025900" cy="738664"/>
          </a:xfrm>
          <a:prstGeom prst="rect">
            <a:avLst/>
          </a:prstGeom>
          <a:noFill/>
        </p:spPr>
        <p:txBody>
          <a:bodyPr wrap="square" rtlCol="0">
            <a:spAutoFit/>
          </a:bodyPr>
          <a:lstStyle/>
          <a:p>
            <a:pPr lvl="1">
              <a:lnSpc>
                <a:spcPct val="105000"/>
              </a:lnSpc>
              <a:buClr>
                <a:srgbClr val="D2533C"/>
              </a:buClr>
            </a:pPr>
            <a:endParaRPr kumimoji="1" lang="en-US" altLang="zh-CN" sz="2000" dirty="0">
              <a:solidFill>
                <a:srgbClr val="D2533C"/>
              </a:solidFill>
              <a:latin typeface="Arial"/>
              <a:ea typeface="华文新魏" panose="02010800040101010101" pitchFamily="2" charset="-122"/>
            </a:endParaRPr>
          </a:p>
          <a:p>
            <a:pPr>
              <a:lnSpc>
                <a:spcPct val="105000"/>
              </a:lnSpc>
            </a:pPr>
            <a:endParaRPr kumimoji="1" lang="en-US" altLang="zh-CN" sz="2000" dirty="0">
              <a:solidFill>
                <a:srgbClr val="292934"/>
              </a:solidFill>
              <a:latin typeface="Arial"/>
              <a:ea typeface="华文新魏" panose="02010800040101010101" pitchFamily="2" charset="-122"/>
            </a:endParaRPr>
          </a:p>
        </p:txBody>
      </p:sp>
    </p:spTree>
    <p:extLst>
      <p:ext uri="{BB962C8B-B14F-4D97-AF65-F5344CB8AC3E}">
        <p14:creationId xmlns:p14="http://schemas.microsoft.com/office/powerpoint/2010/main" val="39698833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44616" y="784701"/>
            <a:ext cx="11718928" cy="5711633"/>
          </a:xfrm>
          <a:prstGeom prst="rect">
            <a:avLst/>
          </a:prstGeom>
        </p:spPr>
      </p:pic>
    </p:spTree>
    <p:extLst>
      <p:ext uri="{BB962C8B-B14F-4D97-AF65-F5344CB8AC3E}">
        <p14:creationId xmlns:p14="http://schemas.microsoft.com/office/powerpoint/2010/main" val="35077625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159281" y="786160"/>
            <a:ext cx="11894013" cy="5380464"/>
          </a:xfrm>
          <a:prstGeom prst="rect">
            <a:avLst/>
          </a:prstGeom>
        </p:spPr>
      </p:pic>
    </p:spTree>
    <p:extLst>
      <p:ext uri="{BB962C8B-B14F-4D97-AF65-F5344CB8AC3E}">
        <p14:creationId xmlns:p14="http://schemas.microsoft.com/office/powerpoint/2010/main" val="22881245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3"/>
          <a:stretch>
            <a:fillRect/>
          </a:stretch>
        </p:blipFill>
        <p:spPr>
          <a:xfrm>
            <a:off x="450359" y="719700"/>
            <a:ext cx="11573022" cy="5937578"/>
          </a:xfrm>
          <a:prstGeom prst="rect">
            <a:avLst/>
          </a:prstGeom>
        </p:spPr>
      </p:pic>
    </p:spTree>
    <p:extLst>
      <p:ext uri="{BB962C8B-B14F-4D97-AF65-F5344CB8AC3E}">
        <p14:creationId xmlns:p14="http://schemas.microsoft.com/office/powerpoint/2010/main" val="25938189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5007" y="393192"/>
            <a:ext cx="10972800" cy="1188720"/>
          </a:xfrm>
        </p:spPr>
        <p:txBody>
          <a:bodyPr>
            <a:noAutofit/>
          </a:bodyPr>
          <a:lstStyle/>
          <a:p>
            <a:r>
              <a:rPr lang="zh-CN" altLang="en-US" dirty="0" smtClean="0"/>
              <a:t>我们还可以采取另外一种方式</a:t>
            </a:r>
            <a:endParaRPr lang="en-US" altLang="zh-CN" dirty="0" smtClean="0"/>
          </a:p>
          <a:p>
            <a:r>
              <a:rPr lang="zh-CN" altLang="en-US" dirty="0" smtClean="0"/>
              <a:t>神经网络</a:t>
            </a:r>
            <a:r>
              <a:rPr lang="zh-CN" altLang="en-US" dirty="0"/>
              <a:t>较大的魔力，就在于我们根本不</a:t>
            </a:r>
            <a:r>
              <a:rPr lang="zh-CN" altLang="en-US" dirty="0" smtClean="0"/>
              <a:t>需要费脑子想</a:t>
            </a:r>
            <a:r>
              <a:rPr lang="zh-CN" altLang="en-US" dirty="0"/>
              <a:t>出各种各样的</a:t>
            </a:r>
            <a:r>
              <a:rPr lang="zh-CN" altLang="en-US" dirty="0" smtClean="0"/>
              <a:t>特征。</a:t>
            </a:r>
            <a:endParaRPr lang="en-US" altLang="zh-CN" dirty="0" smtClean="0"/>
          </a:p>
          <a:p>
            <a:r>
              <a:rPr lang="zh-CN" altLang="en-US" dirty="0" smtClean="0"/>
              <a:t>我们</a:t>
            </a:r>
            <a:r>
              <a:rPr lang="zh-CN" altLang="en-US" dirty="0"/>
              <a:t>只需要输入最基本的特征</a:t>
            </a:r>
            <a:r>
              <a:rPr lang="en-US" altLang="zh-CN" dirty="0"/>
              <a:t>x1, x2, </a:t>
            </a:r>
            <a:r>
              <a:rPr lang="zh-CN" altLang="en-US" dirty="0"/>
              <a:t>只要给予足够多层的神经网络和神经元，神经网络会自己组合出最有用的特征。</a:t>
            </a:r>
          </a:p>
        </p:txBody>
      </p:sp>
      <p:pic>
        <p:nvPicPr>
          <p:cNvPr id="5" name="图片 4"/>
          <p:cNvPicPr>
            <a:picLocks noChangeAspect="1"/>
          </p:cNvPicPr>
          <p:nvPr/>
        </p:nvPicPr>
        <p:blipFill>
          <a:blip r:embed="rId3"/>
          <a:stretch>
            <a:fillRect/>
          </a:stretch>
        </p:blipFill>
        <p:spPr>
          <a:xfrm>
            <a:off x="1304995" y="2067249"/>
            <a:ext cx="9087941" cy="4790751"/>
          </a:xfrm>
          <a:prstGeom prst="rect">
            <a:avLst/>
          </a:prstGeom>
        </p:spPr>
      </p:pic>
    </p:spTree>
    <p:extLst>
      <p:ext uri="{BB962C8B-B14F-4D97-AF65-F5344CB8AC3E}">
        <p14:creationId xmlns:p14="http://schemas.microsoft.com/office/powerpoint/2010/main" val="33316415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8221" y="2698531"/>
            <a:ext cx="10972800" cy="990600"/>
          </a:xfrm>
        </p:spPr>
        <p:txBody>
          <a:bodyPr/>
          <a:lstStyle/>
          <a:p>
            <a:r>
              <a:rPr lang="zh-CN" altLang="en-US" dirty="0"/>
              <a:t>梯度下降算法</a:t>
            </a:r>
          </a:p>
        </p:txBody>
      </p:sp>
      <p:sp>
        <p:nvSpPr>
          <p:cNvPr id="4" name="文本框 3"/>
          <p:cNvSpPr txBox="1"/>
          <p:nvPr/>
        </p:nvSpPr>
        <p:spPr>
          <a:xfrm>
            <a:off x="3767769" y="3746212"/>
            <a:ext cx="9408405" cy="584775"/>
          </a:xfrm>
          <a:prstGeom prst="rect">
            <a:avLst/>
          </a:prstGeom>
          <a:noFill/>
        </p:spPr>
        <p:txBody>
          <a:bodyPr wrap="square" rtlCol="0">
            <a:spAutoFit/>
          </a:bodyPr>
          <a:lstStyle/>
          <a:p>
            <a:r>
              <a:rPr lang="zh-CN" altLang="en-US" sz="3200" dirty="0" smtClean="0">
                <a:solidFill>
                  <a:schemeClr val="tx2"/>
                </a:solidFill>
              </a:rPr>
              <a:t>优化算法，求解最小值</a:t>
            </a:r>
            <a:endParaRPr lang="zh-CN" altLang="en-US" sz="3200" dirty="0">
              <a:solidFill>
                <a:schemeClr val="tx2"/>
              </a:solidFill>
            </a:endParaRPr>
          </a:p>
        </p:txBody>
      </p:sp>
    </p:spTree>
    <p:extLst>
      <p:ext uri="{BB962C8B-B14F-4D97-AF65-F5344CB8AC3E}">
        <p14:creationId xmlns:p14="http://schemas.microsoft.com/office/powerpoint/2010/main" val="28251811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344214"/>
            <a:ext cx="10972800" cy="990600"/>
          </a:xfrm>
        </p:spPr>
        <p:txBody>
          <a:bodyPr/>
          <a:lstStyle/>
          <a:p>
            <a:r>
              <a:rPr lang="zh-CN" altLang="en-US" dirty="0" smtClean="0"/>
              <a:t>梯度</a:t>
            </a:r>
            <a:endParaRPr lang="zh-CN" altLang="en-US" dirty="0"/>
          </a:p>
        </p:txBody>
      </p:sp>
      <p:pic>
        <p:nvPicPr>
          <p:cNvPr id="7" name="图片 6"/>
          <p:cNvPicPr>
            <a:picLocks noChangeAspect="1"/>
          </p:cNvPicPr>
          <p:nvPr/>
        </p:nvPicPr>
        <p:blipFill>
          <a:blip r:embed="rId3"/>
          <a:stretch>
            <a:fillRect/>
          </a:stretch>
        </p:blipFill>
        <p:spPr>
          <a:xfrm>
            <a:off x="455667" y="1334814"/>
            <a:ext cx="11126733" cy="5230615"/>
          </a:xfrm>
          <a:prstGeom prst="rect">
            <a:avLst/>
          </a:prstGeom>
        </p:spPr>
      </p:pic>
    </p:spTree>
    <p:extLst>
      <p:ext uri="{BB962C8B-B14F-4D97-AF65-F5344CB8AC3E}">
        <p14:creationId xmlns:p14="http://schemas.microsoft.com/office/powerpoint/2010/main" val="34427293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4209" y="330387"/>
            <a:ext cx="10972800" cy="990600"/>
          </a:xfrm>
        </p:spPr>
        <p:txBody>
          <a:bodyPr>
            <a:normAutofit/>
          </a:bodyPr>
          <a:lstStyle/>
          <a:p>
            <a:r>
              <a:rPr lang="zh-CN" altLang="en-US" dirty="0" smtClean="0"/>
              <a:t>梯度下降</a:t>
            </a:r>
            <a:r>
              <a:rPr lang="zh-CN" altLang="en-US" dirty="0"/>
              <a:t>算法</a:t>
            </a:r>
          </a:p>
        </p:txBody>
      </p:sp>
      <p:pic>
        <p:nvPicPr>
          <p:cNvPr id="4" name="内容占位符 3"/>
          <p:cNvPicPr>
            <a:picLocks noGrp="1" noChangeAspect="1"/>
          </p:cNvPicPr>
          <p:nvPr>
            <p:ph idx="1"/>
          </p:nvPr>
        </p:nvPicPr>
        <p:blipFill>
          <a:blip r:embed="rId3"/>
          <a:stretch>
            <a:fillRect/>
          </a:stretch>
        </p:blipFill>
        <p:spPr>
          <a:xfrm>
            <a:off x="4161064" y="2400799"/>
            <a:ext cx="3399090" cy="623943"/>
          </a:xfrm>
          <a:prstGeom prst="rect">
            <a:avLst/>
          </a:prstGeom>
        </p:spPr>
      </p:pic>
      <p:pic>
        <p:nvPicPr>
          <p:cNvPr id="6" name="图片 5"/>
          <p:cNvPicPr>
            <a:picLocks noChangeAspect="1"/>
          </p:cNvPicPr>
          <p:nvPr/>
        </p:nvPicPr>
        <p:blipFill>
          <a:blip r:embed="rId4"/>
          <a:stretch>
            <a:fillRect/>
          </a:stretch>
        </p:blipFill>
        <p:spPr>
          <a:xfrm>
            <a:off x="2676665" y="5162343"/>
            <a:ext cx="6654399" cy="867522"/>
          </a:xfrm>
          <a:prstGeom prst="rect">
            <a:avLst/>
          </a:prstGeom>
        </p:spPr>
      </p:pic>
      <p:sp>
        <p:nvSpPr>
          <p:cNvPr id="3" name="文本框 2"/>
          <p:cNvSpPr txBox="1"/>
          <p:nvPr/>
        </p:nvSpPr>
        <p:spPr>
          <a:xfrm>
            <a:off x="584331" y="1318061"/>
            <a:ext cx="10552556" cy="830997"/>
          </a:xfrm>
          <a:prstGeom prst="rect">
            <a:avLst/>
          </a:prstGeom>
          <a:noFill/>
        </p:spPr>
        <p:txBody>
          <a:bodyPr wrap="square" rtlCol="0">
            <a:spAutoFit/>
          </a:bodyPr>
          <a:lstStyle/>
          <a:p>
            <a:r>
              <a:rPr lang="zh-CN" altLang="en-US" sz="2400" dirty="0">
                <a:solidFill>
                  <a:schemeClr val="tx2"/>
                </a:solidFill>
              </a:rPr>
              <a:t>假设函数（</a:t>
            </a:r>
            <a:r>
              <a:rPr lang="en-US" altLang="zh-CN" sz="2400" dirty="0">
                <a:solidFill>
                  <a:schemeClr val="tx2"/>
                </a:solidFill>
              </a:rPr>
              <a:t>hypothesis function</a:t>
            </a:r>
            <a:r>
              <a:rPr lang="zh-CN" altLang="en-US" sz="2400" dirty="0">
                <a:solidFill>
                  <a:schemeClr val="tx2"/>
                </a:solidFill>
              </a:rPr>
              <a:t>）</a:t>
            </a:r>
            <a:r>
              <a:rPr lang="zh-CN" altLang="en-US" sz="2400" dirty="0"/>
              <a:t>：在监督学习中，为了拟合输入样本，而使用的假设函数，记为</a:t>
            </a:r>
            <a:r>
              <a:rPr lang="en-US" altLang="zh-CN" sz="2400" dirty="0" err="1"/>
              <a:t>h</a:t>
            </a:r>
            <a:r>
              <a:rPr lang="en-US" altLang="zh-CN" sz="2400" baseline="-25000" dirty="0" err="1"/>
              <a:t>θ</a:t>
            </a:r>
            <a:r>
              <a:rPr lang="en-US" altLang="zh-CN" sz="2400" dirty="0"/>
              <a:t>(x)</a:t>
            </a:r>
            <a:r>
              <a:rPr lang="zh-CN" altLang="en-US" sz="2400" dirty="0" smtClean="0"/>
              <a:t>。简单起见，用一个一维线性模型。</a:t>
            </a:r>
            <a:endParaRPr lang="zh-CN" altLang="en-US" sz="2400" dirty="0"/>
          </a:p>
        </p:txBody>
      </p:sp>
      <p:sp>
        <p:nvSpPr>
          <p:cNvPr id="7" name="矩形 6"/>
          <p:cNvSpPr/>
          <p:nvPr/>
        </p:nvSpPr>
        <p:spPr>
          <a:xfrm>
            <a:off x="489064" y="3276484"/>
            <a:ext cx="11029600" cy="2185214"/>
          </a:xfrm>
          <a:prstGeom prst="rect">
            <a:avLst/>
          </a:prstGeom>
        </p:spPr>
        <p:txBody>
          <a:bodyPr wrap="square">
            <a:spAutoFit/>
          </a:bodyPr>
          <a:lstStyle/>
          <a:p>
            <a:r>
              <a:rPr lang="zh-CN" altLang="en-US" sz="2400" dirty="0">
                <a:solidFill>
                  <a:schemeClr val="tx2"/>
                </a:solidFill>
              </a:rPr>
              <a:t>损失函数（</a:t>
            </a:r>
            <a:r>
              <a:rPr lang="en-US" altLang="zh-CN" sz="2400" dirty="0">
                <a:solidFill>
                  <a:schemeClr val="tx2"/>
                </a:solidFill>
              </a:rPr>
              <a:t>loss function</a:t>
            </a:r>
            <a:r>
              <a:rPr lang="zh-CN" altLang="en-US" sz="2400" dirty="0">
                <a:solidFill>
                  <a:schemeClr val="tx2"/>
                </a:solidFill>
              </a:rPr>
              <a:t>）：</a:t>
            </a:r>
            <a:r>
              <a:rPr lang="zh-CN" altLang="en-US" sz="2400" dirty="0"/>
              <a:t>为了评估模型拟合的好坏，通常用损失函数来度量拟合的程度。损失函数极小化，意味着拟合程度最好，对应的模型参数即为最优参数。在线性回归中</a:t>
            </a:r>
            <a:r>
              <a:rPr lang="zh-CN" altLang="en-US" sz="2400" dirty="0" smtClean="0"/>
              <a:t>，损失函数通常为样本输出和假设函数的差取平方。比如</a:t>
            </a:r>
            <a:r>
              <a:rPr lang="zh-CN" altLang="en-US" sz="2400" dirty="0"/>
              <a:t>对于样本（</a:t>
            </a:r>
            <a:r>
              <a:rPr lang="en-US" altLang="zh-CN" sz="2400" dirty="0" err="1"/>
              <a:t>xi,yi</a:t>
            </a:r>
            <a:r>
              <a:rPr lang="zh-CN" altLang="en-US" sz="2400" dirty="0"/>
              <a:t>）</a:t>
            </a:r>
            <a:r>
              <a:rPr lang="en-US" altLang="zh-CN" sz="2400" dirty="0"/>
              <a:t>(</a:t>
            </a:r>
            <a:r>
              <a:rPr lang="en-US" altLang="zh-CN" sz="2400" dirty="0" err="1"/>
              <a:t>i</a:t>
            </a:r>
            <a:r>
              <a:rPr lang="en-US" altLang="zh-CN" sz="2400" dirty="0"/>
              <a:t>=1,2</a:t>
            </a:r>
            <a:r>
              <a:rPr lang="en-US" altLang="zh-CN" sz="2400" dirty="0" smtClean="0"/>
              <a:t>,...</a:t>
            </a:r>
            <a:r>
              <a:rPr lang="en-US" altLang="zh-CN" sz="2400" dirty="0"/>
              <a:t>n),</a:t>
            </a:r>
            <a:r>
              <a:rPr lang="zh-CN" altLang="en-US" sz="2400" dirty="0"/>
              <a:t>采用线性回归，损失函数为：</a:t>
            </a:r>
          </a:p>
          <a:p>
            <a:endParaRPr lang="zh-CN" altLang="en-US" sz="2000" dirty="0"/>
          </a:p>
          <a:p>
            <a:r>
              <a:rPr lang="zh-CN" altLang="en-US" sz="2000" dirty="0"/>
              <a:t> </a:t>
            </a:r>
          </a:p>
        </p:txBody>
      </p:sp>
    </p:spTree>
    <p:extLst>
      <p:ext uri="{BB962C8B-B14F-4D97-AF65-F5344CB8AC3E}">
        <p14:creationId xmlns:p14="http://schemas.microsoft.com/office/powerpoint/2010/main" val="11654124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C:\Users\xiazdong\AppData\Local\youdao\ynote\images\F6872858BFA34B9B99B42A8A97CC238C\clipboard.png"/>
          <p:cNvSpPr>
            <a:spLocks noChangeAspect="1" noChangeArrowheads="1"/>
          </p:cNvSpPr>
          <p:nvPr/>
        </p:nvSpPr>
        <p:spPr bwMode="auto">
          <a:xfrm>
            <a:off x="3463268" y="57482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3" descr="C:\Users\xiazdong\AppData\Local\youdao\ynote\images\66C84E0F5954469580A008DA21313056\clipboard.png"/>
          <p:cNvSpPr>
            <a:spLocks noChangeAspect="1" noChangeArrowheads="1"/>
          </p:cNvSpPr>
          <p:nvPr/>
        </p:nvSpPr>
        <p:spPr bwMode="auto">
          <a:xfrm>
            <a:off x="3872843" y="57482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p:cNvPicPr>
            <a:picLocks noChangeAspect="1"/>
          </p:cNvPicPr>
          <p:nvPr/>
        </p:nvPicPr>
        <p:blipFill>
          <a:blip r:embed="rId3"/>
          <a:stretch>
            <a:fillRect/>
          </a:stretch>
        </p:blipFill>
        <p:spPr>
          <a:xfrm>
            <a:off x="834964" y="745736"/>
            <a:ext cx="1489645" cy="773692"/>
          </a:xfrm>
          <a:prstGeom prst="rect">
            <a:avLst/>
          </a:prstGeom>
        </p:spPr>
      </p:pic>
      <p:sp>
        <p:nvSpPr>
          <p:cNvPr id="8" name="文本框 7"/>
          <p:cNvSpPr txBox="1"/>
          <p:nvPr/>
        </p:nvSpPr>
        <p:spPr>
          <a:xfrm>
            <a:off x="1025464" y="5085005"/>
            <a:ext cx="10593658" cy="1631216"/>
          </a:xfrm>
          <a:prstGeom prst="rect">
            <a:avLst/>
          </a:prstGeom>
          <a:noFill/>
        </p:spPr>
        <p:txBody>
          <a:bodyPr wrap="square" rtlCol="0">
            <a:spAutoFit/>
          </a:bodyPr>
          <a:lstStyle/>
          <a:p>
            <a:r>
              <a:rPr lang="zh-CN" altLang="en-US" sz="2000" dirty="0"/>
              <a:t>我们想最快的</a:t>
            </a:r>
            <a:r>
              <a:rPr lang="zh-CN" altLang="en-US" sz="2000" dirty="0" smtClean="0"/>
              <a:t>下到最低点，</a:t>
            </a:r>
            <a:r>
              <a:rPr lang="zh-CN" altLang="en-US" sz="2000" dirty="0"/>
              <a:t>也就是最快地达到最小值，但是由于我们不知道怎么</a:t>
            </a:r>
            <a:r>
              <a:rPr lang="zh-CN" altLang="en-US" sz="2000" dirty="0" smtClean="0"/>
              <a:t>下去，</a:t>
            </a:r>
            <a:r>
              <a:rPr lang="zh-CN" altLang="en-US" sz="2000" dirty="0"/>
              <a:t>于是决定走一步算一步</a:t>
            </a:r>
            <a:r>
              <a:rPr lang="zh-CN" altLang="en-US" sz="2000" dirty="0" smtClean="0"/>
              <a:t>，梯度</a:t>
            </a:r>
            <a:r>
              <a:rPr lang="zh-CN" altLang="en-US" sz="2000" dirty="0"/>
              <a:t>的负</a:t>
            </a:r>
            <a:r>
              <a:rPr lang="zh-CN" altLang="en-US" sz="2000" dirty="0" smtClean="0"/>
              <a:t>方向是函数减小最快的方向，我们就沿梯度方向的负方向走一步，然后</a:t>
            </a:r>
            <a:r>
              <a:rPr lang="zh-CN" altLang="en-US" sz="2000" dirty="0"/>
              <a:t>继续求解当前位置梯度，向这一步所在位置沿着最陡峭最易下山的位置走一步。这样一步步的走下去，一直走到觉得我们已经</a:t>
            </a:r>
            <a:r>
              <a:rPr lang="zh-CN" altLang="en-US" sz="2000" dirty="0" smtClean="0"/>
              <a:t>到了曲面的最底部。这样就是梯度下降的一个直观的解释。</a:t>
            </a:r>
            <a:endParaRPr lang="zh-CN" altLang="en-US" sz="2000" dirty="0"/>
          </a:p>
        </p:txBody>
      </p:sp>
      <p:pic>
        <p:nvPicPr>
          <p:cNvPr id="10" name="图片 9"/>
          <p:cNvPicPr>
            <a:picLocks noChangeAspect="1"/>
          </p:cNvPicPr>
          <p:nvPr/>
        </p:nvPicPr>
        <p:blipFill>
          <a:blip r:embed="rId4"/>
          <a:stretch>
            <a:fillRect/>
          </a:stretch>
        </p:blipFill>
        <p:spPr>
          <a:xfrm>
            <a:off x="3144644" y="903546"/>
            <a:ext cx="6177776" cy="4220208"/>
          </a:xfrm>
          <a:prstGeom prst="rect">
            <a:avLst/>
          </a:prstGeom>
        </p:spPr>
      </p:pic>
    </p:spTree>
    <p:extLst>
      <p:ext uri="{BB962C8B-B14F-4D97-AF65-F5344CB8AC3E}">
        <p14:creationId xmlns:p14="http://schemas.microsoft.com/office/powerpoint/2010/main" val="27159806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399393"/>
            <a:ext cx="10972800" cy="990600"/>
          </a:xfrm>
        </p:spPr>
        <p:txBody>
          <a:bodyPr/>
          <a:lstStyle/>
          <a:p>
            <a:r>
              <a:rPr lang="zh-CN" altLang="en-US" dirty="0"/>
              <a:t>梯度下降</a:t>
            </a:r>
            <a:r>
              <a:rPr lang="zh-CN" altLang="en-US" dirty="0" smtClean="0"/>
              <a:t>的局限性</a:t>
            </a:r>
            <a:endParaRPr lang="zh-CN" altLang="en-US" dirty="0"/>
          </a:p>
        </p:txBody>
      </p:sp>
      <p:pic>
        <p:nvPicPr>
          <p:cNvPr id="4" name="图片 3"/>
          <p:cNvPicPr>
            <a:picLocks noChangeAspect="1"/>
          </p:cNvPicPr>
          <p:nvPr/>
        </p:nvPicPr>
        <p:blipFill>
          <a:blip r:embed="rId3"/>
          <a:stretch>
            <a:fillRect/>
          </a:stretch>
        </p:blipFill>
        <p:spPr>
          <a:xfrm>
            <a:off x="892097" y="1661532"/>
            <a:ext cx="5536629" cy="3423424"/>
          </a:xfrm>
          <a:prstGeom prst="rect">
            <a:avLst/>
          </a:prstGeom>
        </p:spPr>
      </p:pic>
      <p:sp>
        <p:nvSpPr>
          <p:cNvPr id="6" name="文本框 5"/>
          <p:cNvSpPr txBox="1"/>
          <p:nvPr/>
        </p:nvSpPr>
        <p:spPr>
          <a:xfrm>
            <a:off x="668881" y="5224719"/>
            <a:ext cx="10408189" cy="1200329"/>
          </a:xfrm>
          <a:prstGeom prst="rect">
            <a:avLst/>
          </a:prstGeom>
          <a:noFill/>
        </p:spPr>
        <p:txBody>
          <a:bodyPr wrap="square" rtlCol="0">
            <a:spAutoFit/>
          </a:bodyPr>
          <a:lstStyle/>
          <a:p>
            <a:r>
              <a:rPr lang="zh-CN" altLang="en-US" sz="2400" dirty="0" smtClean="0"/>
              <a:t>梯度</a:t>
            </a:r>
            <a:r>
              <a:rPr lang="zh-CN" altLang="en-US" sz="2400" dirty="0"/>
              <a:t>下降不一定能够找到全局的最优解，有可能是一个局部最优解</a:t>
            </a:r>
            <a:r>
              <a:rPr lang="zh-CN" altLang="en-US" sz="2400" dirty="0" smtClean="0"/>
              <a:t>。这个和初始的取值有关，也就是和初始时的位置有关。</a:t>
            </a:r>
            <a:endParaRPr lang="en-US" altLang="zh-CN" sz="2400" dirty="0" smtClean="0"/>
          </a:p>
          <a:p>
            <a:r>
              <a:rPr lang="zh-CN" altLang="en-US" sz="2400" dirty="0" smtClean="0"/>
              <a:t>但是，</a:t>
            </a:r>
            <a:r>
              <a:rPr lang="zh-CN" altLang="en-US" sz="2400" dirty="0"/>
              <a:t>如果损失函数是凸函数，梯度下降法得到的解就一定是全局最优解。</a:t>
            </a:r>
          </a:p>
        </p:txBody>
      </p:sp>
      <p:pic>
        <p:nvPicPr>
          <p:cNvPr id="9" name="图片 8"/>
          <p:cNvPicPr>
            <a:picLocks noChangeAspect="1"/>
          </p:cNvPicPr>
          <p:nvPr/>
        </p:nvPicPr>
        <p:blipFill>
          <a:blip r:embed="rId4"/>
          <a:stretch>
            <a:fillRect/>
          </a:stretch>
        </p:blipFill>
        <p:spPr>
          <a:xfrm>
            <a:off x="7044194" y="1389993"/>
            <a:ext cx="3608659" cy="728739"/>
          </a:xfrm>
          <a:prstGeom prst="rect">
            <a:avLst/>
          </a:prstGeom>
        </p:spPr>
      </p:pic>
      <p:pic>
        <p:nvPicPr>
          <p:cNvPr id="10" name="图片 9"/>
          <p:cNvPicPr>
            <a:picLocks noChangeAspect="1"/>
          </p:cNvPicPr>
          <p:nvPr/>
        </p:nvPicPr>
        <p:blipFill>
          <a:blip r:embed="rId5"/>
          <a:stretch>
            <a:fillRect/>
          </a:stretch>
        </p:blipFill>
        <p:spPr>
          <a:xfrm>
            <a:off x="7044194" y="2339675"/>
            <a:ext cx="3527116" cy="2885044"/>
          </a:xfrm>
          <a:prstGeom prst="rect">
            <a:avLst/>
          </a:prstGeom>
        </p:spPr>
      </p:pic>
    </p:spTree>
    <p:extLst>
      <p:ext uri="{BB962C8B-B14F-4D97-AF65-F5344CB8AC3E}">
        <p14:creationId xmlns:p14="http://schemas.microsoft.com/office/powerpoint/2010/main" val="21051133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609600"/>
            <a:ext cx="10972800" cy="990600"/>
          </a:xfrm>
        </p:spPr>
        <p:txBody>
          <a:bodyPr/>
          <a:lstStyle/>
          <a:p>
            <a:r>
              <a:rPr lang="zh-CN" altLang="en-US" dirty="0" smtClean="0"/>
              <a:t>参考文献</a:t>
            </a:r>
            <a:endParaRPr lang="zh-CN" altLang="en-US" dirty="0"/>
          </a:p>
        </p:txBody>
      </p:sp>
      <p:sp>
        <p:nvSpPr>
          <p:cNvPr id="3" name="内容占位符 2"/>
          <p:cNvSpPr>
            <a:spLocks noGrp="1"/>
          </p:cNvSpPr>
          <p:nvPr>
            <p:ph idx="1"/>
          </p:nvPr>
        </p:nvSpPr>
        <p:spPr/>
        <p:txBody>
          <a:bodyPr/>
          <a:lstStyle/>
          <a:p>
            <a:r>
              <a:rPr lang="en-US" altLang="zh-CN" dirty="0">
                <a:hlinkClick r:id="rId3"/>
              </a:rPr>
              <a:t>http://</a:t>
            </a:r>
            <a:r>
              <a:rPr lang="en-US" altLang="zh-CN" dirty="0" smtClean="0">
                <a:hlinkClick r:id="rId3"/>
              </a:rPr>
              <a:t>blog.csdn.net/han_xiaoyang/article/details/50100367</a:t>
            </a:r>
            <a:endParaRPr lang="en-US" altLang="zh-CN" dirty="0" smtClean="0"/>
          </a:p>
          <a:p>
            <a:r>
              <a:rPr lang="en-US" altLang="zh-CN" u="sng" dirty="0">
                <a:hlinkClick r:id="rId4"/>
              </a:rPr>
              <a:t>http://</a:t>
            </a:r>
            <a:r>
              <a:rPr lang="en-US" altLang="zh-CN" u="sng" dirty="0" smtClean="0">
                <a:hlinkClick r:id="rId4"/>
              </a:rPr>
              <a:t>www.cnblogs.com/idignew/p/5936923.html</a:t>
            </a:r>
            <a:endParaRPr lang="en-US" altLang="zh-CN" u="sng" dirty="0" smtClean="0"/>
          </a:p>
          <a:p>
            <a:r>
              <a:rPr lang="en-US" altLang="zh-CN" dirty="0">
                <a:hlinkClick r:id="rId5"/>
              </a:rPr>
              <a:t>http://</a:t>
            </a:r>
            <a:r>
              <a:rPr lang="en-US" altLang="zh-CN" dirty="0" smtClean="0">
                <a:hlinkClick r:id="rId5"/>
              </a:rPr>
              <a:t>f.dataguru.cn/article-9324-1.html</a:t>
            </a:r>
            <a:endParaRPr lang="en-US" altLang="zh-CN" dirty="0" smtClean="0"/>
          </a:p>
          <a:p>
            <a:r>
              <a:rPr lang="en-US" altLang="zh-CN" dirty="0" smtClean="0"/>
              <a:t>《</a:t>
            </a:r>
            <a:r>
              <a:rPr lang="zh-CN" altLang="en-US" dirty="0" smtClean="0"/>
              <a:t>机器学习</a:t>
            </a:r>
            <a:r>
              <a:rPr lang="en-US" altLang="zh-CN" dirty="0" smtClean="0"/>
              <a:t>》</a:t>
            </a:r>
            <a:r>
              <a:rPr lang="zh-CN" altLang="en-US" dirty="0"/>
              <a:t> </a:t>
            </a:r>
            <a:r>
              <a:rPr lang="zh-CN" altLang="en-US" dirty="0" smtClean="0"/>
              <a:t>周志华</a:t>
            </a:r>
            <a:endParaRPr lang="en-US" altLang="zh-CN" dirty="0" smtClean="0"/>
          </a:p>
          <a:p>
            <a:r>
              <a:rPr lang="en-US" altLang="zh-CN" dirty="0"/>
              <a:t>http://www.cnblogs.com/pinard/p/5970503.html</a:t>
            </a:r>
            <a:endParaRPr lang="zh-CN" altLang="zh-CN" dirty="0"/>
          </a:p>
          <a:p>
            <a:endParaRPr lang="en-US" altLang="zh-CN" dirty="0" smtClean="0"/>
          </a:p>
          <a:p>
            <a:endParaRPr lang="zh-CN" altLang="en-US" dirty="0"/>
          </a:p>
        </p:txBody>
      </p:sp>
    </p:spTree>
    <p:extLst>
      <p:ext uri="{BB962C8B-B14F-4D97-AF65-F5344CB8AC3E}">
        <p14:creationId xmlns:p14="http://schemas.microsoft.com/office/powerpoint/2010/main" val="33872204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534077"/>
            <a:ext cx="10972800" cy="990600"/>
          </a:xfrm>
        </p:spPr>
        <p:txBody>
          <a:bodyPr/>
          <a:lstStyle/>
          <a:p>
            <a:r>
              <a:rPr lang="zh-CN" altLang="en-US" dirty="0" smtClean="0"/>
              <a:t>神经网络是什么？</a:t>
            </a:r>
            <a:endParaRPr lang="zh-CN" altLang="en-US" dirty="0"/>
          </a:p>
        </p:txBody>
      </p:sp>
      <p:pic>
        <p:nvPicPr>
          <p:cNvPr id="5" name="图片 4"/>
          <p:cNvPicPr>
            <a:picLocks noChangeAspect="1"/>
          </p:cNvPicPr>
          <p:nvPr/>
        </p:nvPicPr>
        <p:blipFill>
          <a:blip r:embed="rId3"/>
          <a:stretch>
            <a:fillRect/>
          </a:stretch>
        </p:blipFill>
        <p:spPr>
          <a:xfrm>
            <a:off x="974749" y="1836956"/>
            <a:ext cx="3988005" cy="3854648"/>
          </a:xfrm>
          <a:prstGeom prst="rect">
            <a:avLst/>
          </a:prstGeom>
        </p:spPr>
      </p:pic>
      <p:sp>
        <p:nvSpPr>
          <p:cNvPr id="3" name="文本框 2"/>
          <p:cNvSpPr txBox="1"/>
          <p:nvPr/>
        </p:nvSpPr>
        <p:spPr>
          <a:xfrm>
            <a:off x="974749" y="5848904"/>
            <a:ext cx="9762068" cy="707886"/>
          </a:xfrm>
          <a:prstGeom prst="rect">
            <a:avLst/>
          </a:prstGeom>
          <a:noFill/>
        </p:spPr>
        <p:txBody>
          <a:bodyPr wrap="square" rtlCol="0">
            <a:spAutoFit/>
          </a:bodyPr>
          <a:lstStyle/>
          <a:p>
            <a:r>
              <a:rPr lang="zh-CN" altLang="en-US" dirty="0" smtClean="0"/>
              <a:t>      </a:t>
            </a:r>
            <a:r>
              <a:rPr lang="zh-CN" altLang="en-US" sz="2000" dirty="0" smtClean="0">
                <a:solidFill>
                  <a:schemeClr val="tx2"/>
                </a:solidFill>
              </a:rPr>
              <a:t>神经网络</a:t>
            </a:r>
            <a:r>
              <a:rPr lang="zh-CN" altLang="en-US" sz="2000" dirty="0" smtClean="0"/>
              <a:t>是由具有适应性的简单单元组成的广泛并行互连的网络，它的组织能够模拟生物神经系统对真实世界做出的交互反应。</a:t>
            </a:r>
            <a:endParaRPr lang="zh-CN" altLang="en-US" sz="2000" dirty="0"/>
          </a:p>
        </p:txBody>
      </p:sp>
      <p:pic>
        <p:nvPicPr>
          <p:cNvPr id="6" name="图片 5"/>
          <p:cNvPicPr>
            <a:picLocks noChangeAspect="1"/>
          </p:cNvPicPr>
          <p:nvPr/>
        </p:nvPicPr>
        <p:blipFill>
          <a:blip r:embed="rId4"/>
          <a:stretch>
            <a:fillRect/>
          </a:stretch>
        </p:blipFill>
        <p:spPr>
          <a:xfrm>
            <a:off x="5135623" y="806827"/>
            <a:ext cx="6581476" cy="1586745"/>
          </a:xfrm>
          <a:prstGeom prst="rect">
            <a:avLst/>
          </a:prstGeom>
        </p:spPr>
      </p:pic>
      <p:pic>
        <p:nvPicPr>
          <p:cNvPr id="8" name="图片 7"/>
          <p:cNvPicPr>
            <a:picLocks noChangeAspect="1"/>
          </p:cNvPicPr>
          <p:nvPr/>
        </p:nvPicPr>
        <p:blipFill>
          <a:blip r:embed="rId5"/>
          <a:stretch>
            <a:fillRect/>
          </a:stretch>
        </p:blipFill>
        <p:spPr>
          <a:xfrm>
            <a:off x="6096000" y="2318049"/>
            <a:ext cx="4864810" cy="3369564"/>
          </a:xfrm>
          <a:prstGeom prst="rect">
            <a:avLst/>
          </a:prstGeom>
        </p:spPr>
      </p:pic>
    </p:spTree>
    <p:extLst>
      <p:ext uri="{BB962C8B-B14F-4D97-AF65-F5344CB8AC3E}">
        <p14:creationId xmlns:p14="http://schemas.microsoft.com/office/powerpoint/2010/main" val="29074761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9016" y="2819400"/>
            <a:ext cx="10972800" cy="990600"/>
          </a:xfrm>
        </p:spPr>
        <p:txBody>
          <a:bodyPr>
            <a:noAutofit/>
          </a:bodyPr>
          <a:lstStyle/>
          <a:p>
            <a:pPr algn="ctr"/>
            <a:r>
              <a:rPr lang="zh-CN" altLang="en-US" sz="5400" dirty="0" smtClean="0"/>
              <a:t>请大家</a:t>
            </a:r>
            <a:r>
              <a:rPr lang="zh-CN" altLang="en-US" sz="5400" dirty="0"/>
              <a:t>批评</a:t>
            </a:r>
            <a:r>
              <a:rPr lang="zh-CN" altLang="en-US" sz="5400" dirty="0" smtClean="0"/>
              <a:t>指正！</a:t>
            </a:r>
            <a:r>
              <a:rPr lang="en-US" altLang="zh-CN" sz="5400" dirty="0"/>
              <a:t/>
            </a:r>
            <a:br>
              <a:rPr lang="en-US" altLang="zh-CN" sz="5400" dirty="0"/>
            </a:br>
            <a:r>
              <a:rPr lang="en-US" altLang="zh-CN" sz="5400" dirty="0" smtClean="0"/>
              <a:t/>
            </a:r>
            <a:br>
              <a:rPr lang="en-US" altLang="zh-CN" sz="5400" dirty="0" smtClean="0"/>
            </a:br>
            <a:r>
              <a:rPr lang="zh-CN" altLang="en-US" sz="5400" dirty="0" smtClean="0"/>
              <a:t>谢谢</a:t>
            </a:r>
            <a:r>
              <a:rPr lang="zh-CN" altLang="en-US" sz="5400" dirty="0"/>
              <a:t/>
            </a:r>
            <a:br>
              <a:rPr lang="zh-CN" altLang="en-US" sz="5400" dirty="0"/>
            </a:br>
            <a:endParaRPr lang="zh-CN" altLang="en-US" sz="5400" dirty="0"/>
          </a:p>
        </p:txBody>
      </p:sp>
    </p:spTree>
    <p:extLst>
      <p:ext uri="{BB962C8B-B14F-4D97-AF65-F5344CB8AC3E}">
        <p14:creationId xmlns:p14="http://schemas.microsoft.com/office/powerpoint/2010/main" val="26962803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6136" y="378744"/>
            <a:ext cx="10972800" cy="990600"/>
          </a:xfrm>
        </p:spPr>
        <p:txBody>
          <a:bodyPr>
            <a:normAutofit/>
          </a:bodyPr>
          <a:lstStyle/>
          <a:p>
            <a:r>
              <a:rPr lang="zh-CN" altLang="en-US" sz="4800" dirty="0"/>
              <a:t>感知机</a:t>
            </a:r>
            <a:r>
              <a:rPr lang="zh-CN" altLang="en-US" sz="4800" dirty="0" smtClean="0"/>
              <a:t>模型</a:t>
            </a:r>
            <a:endParaRPr lang="zh-CN" altLang="en-US" sz="3200" dirty="0"/>
          </a:p>
        </p:txBody>
      </p:sp>
      <p:sp>
        <p:nvSpPr>
          <p:cNvPr id="9" name="文本框 8"/>
          <p:cNvSpPr txBox="1"/>
          <p:nvPr/>
        </p:nvSpPr>
        <p:spPr>
          <a:xfrm>
            <a:off x="3685109" y="5242237"/>
            <a:ext cx="8129016" cy="1938992"/>
          </a:xfrm>
          <a:prstGeom prst="rect">
            <a:avLst/>
          </a:prstGeom>
          <a:noFill/>
        </p:spPr>
        <p:txBody>
          <a:bodyPr wrap="square" rtlCol="0">
            <a:spAutoFit/>
          </a:bodyPr>
          <a:lstStyle/>
          <a:p>
            <a:r>
              <a:rPr lang="zh-CN" altLang="en-US" sz="2800" dirty="0" smtClean="0"/>
              <a:t>临界值抽象出来叫做</a:t>
            </a:r>
            <a:r>
              <a:rPr lang="zh-CN" altLang="en-US" sz="2800" dirty="0" smtClean="0">
                <a:solidFill>
                  <a:schemeClr val="tx2"/>
                </a:solidFill>
              </a:rPr>
              <a:t>阈值</a:t>
            </a:r>
            <a:r>
              <a:rPr lang="zh-CN" altLang="en-US" sz="2800" dirty="0" smtClean="0"/>
              <a:t>，通常习惯记作</a:t>
            </a:r>
            <a:r>
              <a:rPr lang="en-US" altLang="zh-CN" sz="2800" dirty="0" smtClean="0">
                <a:solidFill>
                  <a:schemeClr val="tx2"/>
                </a:solidFill>
              </a:rPr>
              <a:t>b</a:t>
            </a:r>
          </a:p>
          <a:p>
            <a:r>
              <a:rPr lang="en-US" altLang="zh-CN" sz="2800" dirty="0" err="1" smtClean="0"/>
              <a:t>sgn</a:t>
            </a:r>
            <a:r>
              <a:rPr lang="zh-CN" altLang="en-US" sz="2800" dirty="0" smtClean="0"/>
              <a:t>（阶跃函数）称为</a:t>
            </a:r>
            <a:r>
              <a:rPr lang="zh-CN" altLang="en-US" sz="2800" dirty="0" smtClean="0">
                <a:solidFill>
                  <a:schemeClr val="tx2"/>
                </a:solidFill>
              </a:rPr>
              <a:t>激活函数</a:t>
            </a:r>
            <a:endParaRPr lang="en-US" altLang="zh-CN" sz="2800" dirty="0" smtClean="0">
              <a:solidFill>
                <a:schemeClr val="tx2"/>
              </a:solidFill>
            </a:endParaRPr>
          </a:p>
          <a:p>
            <a:endParaRPr lang="en-US" altLang="zh-CN" sz="2800" dirty="0" smtClean="0"/>
          </a:p>
          <a:p>
            <a:endParaRPr lang="zh-CN" altLang="en-US" sz="3600" dirty="0">
              <a:solidFill>
                <a:srgbClr val="F88008"/>
              </a:solidFill>
            </a:endParaRPr>
          </a:p>
        </p:txBody>
      </p:sp>
      <p:pic>
        <p:nvPicPr>
          <p:cNvPr id="11" name="图片 10"/>
          <p:cNvPicPr>
            <a:picLocks noChangeAspect="1"/>
          </p:cNvPicPr>
          <p:nvPr/>
        </p:nvPicPr>
        <p:blipFill>
          <a:blip r:embed="rId3"/>
          <a:stretch>
            <a:fillRect/>
          </a:stretch>
        </p:blipFill>
        <p:spPr>
          <a:xfrm>
            <a:off x="3536564" y="1242051"/>
            <a:ext cx="7627305" cy="4134248"/>
          </a:xfrm>
          <a:prstGeom prst="rect">
            <a:avLst/>
          </a:prstGeom>
        </p:spPr>
      </p:pic>
      <p:sp>
        <p:nvSpPr>
          <p:cNvPr id="14" name="Rectangle 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5"/>
          <p:cNvSpPr>
            <a:spLocks noChangeArrowheads="1"/>
          </p:cNvSpPr>
          <p:nvPr/>
        </p:nvSpPr>
        <p:spPr bwMode="auto">
          <a:xfrm>
            <a:off x="0" y="546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 </a:t>
            </a:r>
            <a:r>
              <a:rPr kumimoji="0" lang="en-US" altLang="zh-CN" sz="800" b="0" i="0" u="none" strike="noStrike" cap="none" normalizeH="0" baseline="0" smtClean="0">
                <a:ln>
                  <a:noFill/>
                </a:ln>
                <a:solidFill>
                  <a:schemeClr val="tx1"/>
                </a:solidFill>
                <a:effectLst/>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pic>
        <p:nvPicPr>
          <p:cNvPr id="24" name="图片 23"/>
          <p:cNvPicPr>
            <a:picLocks noChangeAspect="1"/>
          </p:cNvPicPr>
          <p:nvPr/>
        </p:nvPicPr>
        <p:blipFill>
          <a:blip r:embed="rId4"/>
          <a:stretch>
            <a:fillRect/>
          </a:stretch>
        </p:blipFill>
        <p:spPr>
          <a:xfrm>
            <a:off x="809137" y="3930809"/>
            <a:ext cx="2445487" cy="2404954"/>
          </a:xfrm>
          <a:prstGeom prst="rect">
            <a:avLst/>
          </a:prstGeom>
        </p:spPr>
      </p:pic>
      <p:pic>
        <p:nvPicPr>
          <p:cNvPr id="4" name="图片 3"/>
          <p:cNvPicPr>
            <a:picLocks noChangeAspect="1"/>
          </p:cNvPicPr>
          <p:nvPr/>
        </p:nvPicPr>
        <p:blipFill>
          <a:blip r:embed="rId5"/>
          <a:stretch>
            <a:fillRect/>
          </a:stretch>
        </p:blipFill>
        <p:spPr>
          <a:xfrm>
            <a:off x="809137" y="1642393"/>
            <a:ext cx="2219301" cy="2015366"/>
          </a:xfrm>
          <a:prstGeom prst="rect">
            <a:avLst/>
          </a:prstGeom>
        </p:spPr>
      </p:pic>
    </p:spTree>
    <p:extLst>
      <p:ext uri="{BB962C8B-B14F-4D97-AF65-F5344CB8AC3E}">
        <p14:creationId xmlns:p14="http://schemas.microsoft.com/office/powerpoint/2010/main" val="42815524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内容占位符 10"/>
          <p:cNvPicPr>
            <a:picLocks noGrp="1" noChangeAspect="1"/>
          </p:cNvPicPr>
          <p:nvPr>
            <p:ph idx="1"/>
          </p:nvPr>
        </p:nvPicPr>
        <p:blipFill>
          <a:blip r:embed="rId3"/>
          <a:stretch>
            <a:fillRect/>
          </a:stretch>
        </p:blipFill>
        <p:spPr>
          <a:xfrm>
            <a:off x="1297485" y="3192879"/>
            <a:ext cx="5318102" cy="2721684"/>
          </a:xfrm>
          <a:prstGeom prst="rect">
            <a:avLst/>
          </a:prstGeom>
        </p:spPr>
      </p:pic>
      <p:sp>
        <p:nvSpPr>
          <p:cNvPr id="2" name="Rectangle 2"/>
          <p:cNvSpPr>
            <a:spLocks noChangeArrowheads="1"/>
          </p:cNvSpPr>
          <p:nvPr/>
        </p:nvSpPr>
        <p:spPr bwMode="auto">
          <a:xfrm>
            <a:off x="685800" y="3291839"/>
            <a:ext cx="1556574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1297485" y="2195517"/>
            <a:ext cx="5358390" cy="1107996"/>
          </a:xfrm>
          <a:prstGeom prst="rect">
            <a:avLst/>
          </a:prstGeom>
        </p:spPr>
        <p:txBody>
          <a:bodyPr wrap="none">
            <a:spAutoFit/>
          </a:bodyPr>
          <a:lstStyle/>
          <a:p>
            <a:r>
              <a:rPr lang="en-US" altLang="zh-CN" sz="2400" dirty="0" smtClean="0">
                <a:solidFill>
                  <a:srgbClr val="44546A"/>
                </a:solidFill>
                <a:latin typeface="等线" panose="02010600030101010101" pitchFamily="2" charset="-122"/>
                <a:cs typeface="Times New Roman" panose="02020603050405020304" pitchFamily="18" charset="0"/>
              </a:rPr>
              <a:t>X</a:t>
            </a:r>
            <a:r>
              <a:rPr lang="zh-CN" altLang="en-US" sz="2400" dirty="0" smtClean="0">
                <a:solidFill>
                  <a:srgbClr val="44546A"/>
                </a:solidFill>
                <a:ea typeface="等线" panose="02010600030101010101" pitchFamily="2" charset="-122"/>
                <a:cs typeface="Times New Roman" panose="02020603050405020304" pitchFamily="18" charset="0"/>
              </a:rPr>
              <a:t>：</a:t>
            </a:r>
            <a:r>
              <a:rPr lang="zh-CN" altLang="zh-CN" sz="2400" dirty="0" smtClean="0">
                <a:solidFill>
                  <a:srgbClr val="44546A"/>
                </a:solidFill>
                <a:ea typeface="等线" panose="02010600030101010101" pitchFamily="2" charset="-122"/>
                <a:cs typeface="Times New Roman" panose="02020603050405020304" pitchFamily="18" charset="0"/>
              </a:rPr>
              <a:t>这些</a:t>
            </a:r>
            <a:r>
              <a:rPr lang="zh-CN" altLang="zh-CN" sz="2400" dirty="0">
                <a:solidFill>
                  <a:srgbClr val="44546A"/>
                </a:solidFill>
                <a:ea typeface="等线" panose="02010600030101010101" pitchFamily="2" charset="-122"/>
                <a:cs typeface="Times New Roman" panose="02020603050405020304" pitchFamily="18" charset="0"/>
              </a:rPr>
              <a:t>点的</a:t>
            </a:r>
            <a:r>
              <a:rPr lang="zh-CN" altLang="zh-CN" sz="2400" dirty="0" smtClean="0">
                <a:solidFill>
                  <a:srgbClr val="44546A"/>
                </a:solidFill>
                <a:ea typeface="等线" panose="02010600030101010101" pitchFamily="2" charset="-122"/>
                <a:cs typeface="Times New Roman" panose="02020603050405020304" pitchFamily="18" charset="0"/>
              </a:rPr>
              <a:t>坐标</a:t>
            </a:r>
            <a:r>
              <a:rPr lang="zh-CN" altLang="en-US" sz="2400" dirty="0" smtClean="0">
                <a:solidFill>
                  <a:srgbClr val="44546A"/>
                </a:solidFill>
                <a:ea typeface="等线" panose="02010600030101010101" pitchFamily="2" charset="-122"/>
                <a:cs typeface="Times New Roman" panose="02020603050405020304" pitchFamily="18" charset="0"/>
              </a:rPr>
              <a:t>，</a:t>
            </a:r>
            <a:r>
              <a:rPr lang="en-US" altLang="zh-CN" sz="2400" dirty="0" smtClean="0">
                <a:solidFill>
                  <a:srgbClr val="44546A"/>
                </a:solidFill>
                <a:ea typeface="等线" panose="02010600030101010101" pitchFamily="2" charset="-122"/>
                <a:cs typeface="Times New Roman" panose="02020603050405020304" pitchFamily="18" charset="0"/>
              </a:rPr>
              <a:t>X1, X2</a:t>
            </a:r>
          </a:p>
          <a:p>
            <a:r>
              <a:rPr lang="en-US" altLang="zh-CN" sz="2400" dirty="0" smtClean="0">
                <a:solidFill>
                  <a:srgbClr val="44546A"/>
                </a:solidFill>
                <a:ea typeface="等线" panose="02010600030101010101" pitchFamily="2" charset="-122"/>
                <a:cs typeface="Times New Roman" panose="02020603050405020304" pitchFamily="18" charset="0"/>
              </a:rPr>
              <a:t>Y : </a:t>
            </a:r>
            <a:r>
              <a:rPr lang="zh-CN" altLang="en-US" sz="2400" dirty="0" smtClean="0">
                <a:solidFill>
                  <a:srgbClr val="44546A"/>
                </a:solidFill>
                <a:ea typeface="等线" panose="02010600030101010101" pitchFamily="2" charset="-122"/>
                <a:cs typeface="Times New Roman" panose="02020603050405020304" pitchFamily="18" charset="0"/>
              </a:rPr>
              <a:t>这些点的类别  </a:t>
            </a:r>
            <a:r>
              <a:rPr lang="en-US" altLang="zh-CN" sz="2400" dirty="0" smtClean="0">
                <a:solidFill>
                  <a:srgbClr val="44546A"/>
                </a:solidFill>
                <a:ea typeface="等线" panose="02010600030101010101" pitchFamily="2" charset="-122"/>
                <a:cs typeface="Times New Roman" panose="02020603050405020304" pitchFamily="18" charset="0"/>
              </a:rPr>
              <a:t>×</a:t>
            </a:r>
            <a:r>
              <a:rPr lang="zh-CN" altLang="en-US" sz="2400" dirty="0" smtClean="0">
                <a:solidFill>
                  <a:srgbClr val="44546A"/>
                </a:solidFill>
                <a:ea typeface="等线" panose="02010600030101010101" pitchFamily="2" charset="-122"/>
                <a:cs typeface="Times New Roman" panose="02020603050405020304" pitchFamily="18" charset="0"/>
              </a:rPr>
              <a:t>记作</a:t>
            </a:r>
            <a:r>
              <a:rPr lang="en-US" altLang="zh-CN" sz="2400" dirty="0" smtClean="0">
                <a:solidFill>
                  <a:srgbClr val="44546A"/>
                </a:solidFill>
                <a:ea typeface="等线" panose="02010600030101010101" pitchFamily="2" charset="-122"/>
                <a:cs typeface="Times New Roman" panose="02020603050405020304" pitchFamily="18" charset="0"/>
              </a:rPr>
              <a:t>1</a:t>
            </a:r>
            <a:r>
              <a:rPr lang="zh-CN" altLang="en-US" sz="2400" dirty="0" smtClean="0">
                <a:solidFill>
                  <a:srgbClr val="44546A"/>
                </a:solidFill>
                <a:ea typeface="等线" panose="02010600030101010101" pitchFamily="2" charset="-122"/>
                <a:cs typeface="Times New Roman" panose="02020603050405020304" pitchFamily="18" charset="0"/>
              </a:rPr>
              <a:t>，圆圈记作</a:t>
            </a:r>
            <a:r>
              <a:rPr lang="en-US" altLang="zh-CN" sz="2400" dirty="0" smtClean="0">
                <a:solidFill>
                  <a:srgbClr val="44546A"/>
                </a:solidFill>
                <a:ea typeface="等线" panose="02010600030101010101" pitchFamily="2" charset="-122"/>
                <a:cs typeface="Times New Roman" panose="02020603050405020304" pitchFamily="18" charset="0"/>
              </a:rPr>
              <a:t>0</a:t>
            </a:r>
          </a:p>
          <a:p>
            <a:endParaRPr lang="zh-CN" altLang="en-US" dirty="0"/>
          </a:p>
        </p:txBody>
      </p:sp>
      <p:sp>
        <p:nvSpPr>
          <p:cNvPr id="6" name="Rectangle 5"/>
          <p:cNvSpPr>
            <a:spLocks noChangeArrowheads="1"/>
          </p:cNvSpPr>
          <p:nvPr/>
        </p:nvSpPr>
        <p:spPr bwMode="auto">
          <a:xfrm>
            <a:off x="5284381" y="1564962"/>
            <a:ext cx="1517200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5" name="图片 4"/>
          <p:cNvPicPr>
            <a:picLocks noChangeAspect="1"/>
          </p:cNvPicPr>
          <p:nvPr/>
        </p:nvPicPr>
        <p:blipFill>
          <a:blip r:embed="rId4"/>
          <a:stretch>
            <a:fillRect/>
          </a:stretch>
        </p:blipFill>
        <p:spPr>
          <a:xfrm>
            <a:off x="716836" y="596824"/>
            <a:ext cx="6519688" cy="1365060"/>
          </a:xfrm>
          <a:prstGeom prst="rect">
            <a:avLst/>
          </a:prstGeom>
        </p:spPr>
      </p:pic>
      <p:pic>
        <p:nvPicPr>
          <p:cNvPr id="3" name="图片 2"/>
          <p:cNvPicPr>
            <a:picLocks noChangeAspect="1"/>
          </p:cNvPicPr>
          <p:nvPr/>
        </p:nvPicPr>
        <p:blipFill>
          <a:blip r:embed="rId5"/>
          <a:stretch>
            <a:fillRect/>
          </a:stretch>
        </p:blipFill>
        <p:spPr>
          <a:xfrm>
            <a:off x="7973123" y="3133418"/>
            <a:ext cx="2821258" cy="2781145"/>
          </a:xfrm>
          <a:prstGeom prst="rect">
            <a:avLst/>
          </a:prstGeom>
        </p:spPr>
      </p:pic>
    </p:spTree>
    <p:extLst>
      <p:ext uri="{BB962C8B-B14F-4D97-AF65-F5344CB8AC3E}">
        <p14:creationId xmlns:p14="http://schemas.microsoft.com/office/powerpoint/2010/main" val="37886488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为什么要用神经网络？</a:t>
            </a:r>
            <a:endParaRPr lang="zh-CN" altLang="en-US" dirty="0"/>
          </a:p>
        </p:txBody>
      </p:sp>
      <p:pic>
        <p:nvPicPr>
          <p:cNvPr id="4" name="内容占位符 3"/>
          <p:cNvPicPr>
            <a:picLocks noGrp="1"/>
          </p:cNvPicPr>
          <p:nvPr>
            <p:ph idx="1"/>
          </p:nvPr>
        </p:nvPicPr>
        <p:blipFill>
          <a:blip r:embed="rId3"/>
          <a:stretch>
            <a:fillRect/>
          </a:stretch>
        </p:blipFill>
        <p:spPr>
          <a:xfrm>
            <a:off x="609600" y="1486290"/>
            <a:ext cx="4686541" cy="3683189"/>
          </a:xfrm>
          <a:prstGeom prst="rect">
            <a:avLst/>
          </a:prstGeom>
        </p:spPr>
      </p:pic>
      <p:pic>
        <p:nvPicPr>
          <p:cNvPr id="5" name="图片 4"/>
          <p:cNvPicPr/>
          <p:nvPr/>
        </p:nvPicPr>
        <p:blipFill>
          <a:blip r:embed="rId4"/>
          <a:stretch>
            <a:fillRect/>
          </a:stretch>
        </p:blipFill>
        <p:spPr>
          <a:xfrm>
            <a:off x="5936485" y="1524000"/>
            <a:ext cx="5053139" cy="2396015"/>
          </a:xfrm>
          <a:prstGeom prst="rect">
            <a:avLst/>
          </a:prstGeom>
        </p:spPr>
      </p:pic>
      <p:sp>
        <p:nvSpPr>
          <p:cNvPr id="6" name="文本框 5"/>
          <p:cNvSpPr txBox="1"/>
          <p:nvPr/>
        </p:nvSpPr>
        <p:spPr>
          <a:xfrm>
            <a:off x="907130" y="5131767"/>
            <a:ext cx="10058710" cy="1692771"/>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smtClean="0"/>
              <a:t> </a:t>
            </a:r>
            <a:r>
              <a:rPr lang="zh-CN" altLang="zh-CN" sz="2800" dirty="0" smtClean="0"/>
              <a:t>如果</a:t>
            </a:r>
            <a:r>
              <a:rPr lang="zh-CN" altLang="zh-CN" sz="2800" dirty="0"/>
              <a:t>现在要找一个线性分类器，肯定是解决不了这个事情</a:t>
            </a:r>
            <a:r>
              <a:rPr lang="zh-CN" altLang="zh-CN" sz="2800" dirty="0" smtClean="0"/>
              <a:t>的</a:t>
            </a:r>
            <a:endParaRPr lang="en-US" altLang="zh-CN" sz="2800" dirty="0" smtClean="0"/>
          </a:p>
          <a:p>
            <a:pPr marL="342900" indent="-342900">
              <a:buFont typeface="Arial" panose="020B0604020202020204" pitchFamily="34" charset="0"/>
              <a:buChar char="•"/>
            </a:pPr>
            <a:r>
              <a:rPr lang="zh-CN" altLang="zh-CN" sz="2800" dirty="0" smtClean="0"/>
              <a:t>我们</a:t>
            </a:r>
            <a:r>
              <a:rPr lang="zh-CN" altLang="zh-CN" sz="2800" dirty="0"/>
              <a:t>能不能用两个线性分类器去做一个结果的组合最后拿到这个结果呢</a:t>
            </a:r>
            <a:r>
              <a:rPr lang="zh-CN" altLang="zh-CN" sz="2800" dirty="0" smtClean="0"/>
              <a:t>？</a:t>
            </a:r>
            <a:endParaRPr lang="zh-CN" altLang="zh-CN" sz="2800" dirty="0"/>
          </a:p>
          <a:p>
            <a:endParaRPr lang="zh-CN" altLang="en-US" sz="2000" dirty="0"/>
          </a:p>
        </p:txBody>
      </p:sp>
    </p:spTree>
    <p:extLst>
      <p:ext uri="{BB962C8B-B14F-4D97-AF65-F5344CB8AC3E}">
        <p14:creationId xmlns:p14="http://schemas.microsoft.com/office/powerpoint/2010/main" val="13717025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173" y="4362782"/>
            <a:ext cx="11398026" cy="2110522"/>
          </a:xfrm>
        </p:spPr>
        <p:txBody>
          <a:bodyPr>
            <a:normAutofit fontScale="90000"/>
          </a:bodyPr>
          <a:lstStyle/>
          <a:p>
            <a:r>
              <a:rPr lang="en-US" altLang="zh-CN" sz="2700" i="1" dirty="0" smtClean="0">
                <a:latin typeface="Comic Sans MS" panose="030F0702030302020204" pitchFamily="66" charset="0"/>
              </a:rPr>
              <a:t>p2</a:t>
            </a:r>
            <a:r>
              <a:rPr lang="zh-CN" altLang="en-US" sz="2700" dirty="0" smtClean="0"/>
              <a:t>这个分类器，把它上面判断为</a:t>
            </a:r>
            <a:r>
              <a:rPr lang="en-US" altLang="zh-CN" sz="2700" dirty="0" smtClean="0"/>
              <a:t>0</a:t>
            </a:r>
            <a:r>
              <a:rPr lang="zh-CN" altLang="en-US" sz="2700" dirty="0" smtClean="0"/>
              <a:t>，下面判断为</a:t>
            </a:r>
            <a:r>
              <a:rPr lang="en-US" altLang="zh-CN" sz="2700" dirty="0" smtClean="0"/>
              <a:t>1</a:t>
            </a:r>
            <a:br>
              <a:rPr lang="en-US" altLang="zh-CN" sz="2700" dirty="0" smtClean="0"/>
            </a:br>
            <a:r>
              <a:rPr lang="en-US" altLang="zh-CN" sz="2700" i="1" dirty="0" smtClean="0">
                <a:latin typeface="Comic Sans MS" panose="030F0702030302020204" pitchFamily="66" charset="0"/>
              </a:rPr>
              <a:t>p1</a:t>
            </a:r>
            <a:r>
              <a:rPr lang="zh-CN" altLang="en-US" sz="2700" dirty="0" smtClean="0"/>
              <a:t>这个</a:t>
            </a:r>
            <a:r>
              <a:rPr lang="zh-CN" altLang="en-US" sz="2700" dirty="0"/>
              <a:t>分类器，把</a:t>
            </a:r>
            <a:r>
              <a:rPr lang="zh-CN" altLang="en-US" sz="2700" dirty="0" smtClean="0"/>
              <a:t>它下面</a:t>
            </a:r>
            <a:r>
              <a:rPr lang="zh-CN" altLang="en-US" sz="2700" dirty="0"/>
              <a:t>判断</a:t>
            </a:r>
            <a:r>
              <a:rPr lang="zh-CN" altLang="en-US" sz="2700" dirty="0" smtClean="0"/>
              <a:t>为</a:t>
            </a:r>
            <a:r>
              <a:rPr lang="en-US" altLang="zh-CN" sz="2700" dirty="0" smtClean="0"/>
              <a:t>0</a:t>
            </a:r>
            <a:r>
              <a:rPr lang="zh-CN" altLang="en-US" sz="2700" dirty="0" smtClean="0"/>
              <a:t>，上面</a:t>
            </a:r>
            <a:r>
              <a:rPr lang="zh-CN" altLang="en-US" sz="2700" dirty="0"/>
              <a:t>判断</a:t>
            </a:r>
            <a:r>
              <a:rPr lang="zh-CN" altLang="en-US" sz="2700" dirty="0" smtClean="0"/>
              <a:t>为</a:t>
            </a:r>
            <a:r>
              <a:rPr lang="en-US" altLang="zh-CN" sz="2700" dirty="0" smtClean="0"/>
              <a:t>1</a:t>
            </a:r>
            <a:br>
              <a:rPr lang="en-US" altLang="zh-CN" sz="2700" dirty="0" smtClean="0"/>
            </a:br>
            <a:r>
              <a:rPr lang="zh-CN" altLang="zh-CN" sz="2700" dirty="0"/>
              <a:t>这两个结果去求一个</a:t>
            </a:r>
            <a:r>
              <a:rPr lang="zh-CN" altLang="en-US" sz="2700" dirty="0"/>
              <a:t>“</a:t>
            </a:r>
            <a:r>
              <a:rPr lang="en-US" altLang="zh-CN" sz="2700" dirty="0"/>
              <a:t>and</a:t>
            </a:r>
            <a:r>
              <a:rPr lang="zh-CN" altLang="en-US" sz="2700" dirty="0"/>
              <a:t>”</a:t>
            </a:r>
            <a:r>
              <a:rPr lang="zh-CN" altLang="zh-CN" sz="2700" dirty="0"/>
              <a:t>这个操作</a:t>
            </a:r>
            <a:r>
              <a:rPr lang="zh-CN" altLang="en-US" sz="2700" dirty="0"/>
              <a:t>，就是逻辑与，就可以把这个红叉的区域取出</a:t>
            </a:r>
            <a:r>
              <a:rPr lang="zh-CN" altLang="en-US" sz="2700" dirty="0" smtClean="0"/>
              <a:t>来</a:t>
            </a:r>
            <a:r>
              <a:rPr lang="en-US" altLang="zh-CN" sz="2700" dirty="0"/>
              <a:t/>
            </a:r>
            <a:br>
              <a:rPr lang="en-US" altLang="zh-CN" sz="2700" dirty="0"/>
            </a:br>
            <a:r>
              <a:rPr lang="zh-CN" altLang="en-US" sz="2700" dirty="0" smtClean="0">
                <a:latin typeface="Comic Sans MS" panose="030F0702030302020204" pitchFamily="66" charset="0"/>
              </a:rPr>
              <a:t>只有</a:t>
            </a:r>
            <a:r>
              <a:rPr lang="zh-CN" altLang="en-US" sz="2700" dirty="0">
                <a:latin typeface="Comic Sans MS" panose="030F0702030302020204" pitchFamily="66" charset="0"/>
              </a:rPr>
              <a:t>在</a:t>
            </a:r>
            <a:r>
              <a:rPr lang="en-US" altLang="zh-CN" sz="2700" i="1" dirty="0">
                <a:latin typeface="Comic Sans MS" panose="030F0702030302020204" pitchFamily="66" charset="0"/>
              </a:rPr>
              <a:t>p1</a:t>
            </a:r>
            <a:r>
              <a:rPr lang="zh-CN" altLang="en-US" sz="2700" dirty="0">
                <a:latin typeface="Comic Sans MS" panose="030F0702030302020204" pitchFamily="66" charset="0"/>
              </a:rPr>
              <a:t>和</a:t>
            </a:r>
            <a:r>
              <a:rPr lang="en-US" altLang="zh-CN" sz="2700" i="1" dirty="0" smtClean="0">
                <a:latin typeface="Comic Sans MS" panose="030F0702030302020204" pitchFamily="66" charset="0"/>
              </a:rPr>
              <a:t>p2</a:t>
            </a:r>
            <a:r>
              <a:rPr lang="zh-CN" altLang="en-US" sz="2700" dirty="0" smtClean="0">
                <a:latin typeface="Comic Sans MS" panose="030F0702030302020204" pitchFamily="66" charset="0"/>
              </a:rPr>
              <a:t>两个分类器的结果都是</a:t>
            </a:r>
            <a:r>
              <a:rPr lang="en-US" altLang="zh-CN" sz="2700" dirty="0" smtClean="0">
                <a:latin typeface="Comic Sans MS" panose="030F0702030302020204" pitchFamily="66" charset="0"/>
              </a:rPr>
              <a:t>1</a:t>
            </a:r>
            <a:r>
              <a:rPr lang="zh-CN" altLang="en-US" sz="2700" dirty="0">
                <a:latin typeface="Comic Sans MS" panose="030F0702030302020204" pitchFamily="66" charset="0"/>
              </a:rPr>
              <a:t>的地方 才是</a:t>
            </a:r>
            <a:r>
              <a:rPr lang="en-US" altLang="zh-CN" sz="2700" dirty="0" smtClean="0">
                <a:latin typeface="Comic Sans MS" panose="030F0702030302020204" pitchFamily="66" charset="0"/>
              </a:rPr>
              <a:t>1</a:t>
            </a:r>
            <a:r>
              <a:rPr lang="zh-CN" altLang="en-US" sz="2700" dirty="0" smtClean="0">
                <a:latin typeface="Comic Sans MS" panose="030F0702030302020204" pitchFamily="66" charset="0"/>
              </a:rPr>
              <a:t>（</a:t>
            </a:r>
            <a:r>
              <a:rPr lang="en-US" altLang="zh-CN" sz="2700" dirty="0" smtClean="0">
                <a:solidFill>
                  <a:srgbClr val="FF0000"/>
                </a:solidFill>
                <a:latin typeface="Comic Sans MS" panose="030F0702030302020204" pitchFamily="66" charset="0"/>
              </a:rPr>
              <a:t>×</a:t>
            </a:r>
            <a:r>
              <a:rPr lang="zh-CN" altLang="en-US" sz="2700" dirty="0" smtClean="0">
                <a:solidFill>
                  <a:srgbClr val="00B050"/>
                </a:solidFill>
                <a:latin typeface="Comic Sans MS" panose="030F0702030302020204" pitchFamily="66" charset="0"/>
              </a:rPr>
              <a:t>的位置</a:t>
            </a:r>
            <a:r>
              <a:rPr lang="zh-CN" altLang="en-US" sz="2700" dirty="0" smtClean="0">
                <a:latin typeface="Comic Sans MS" panose="030F0702030302020204" pitchFamily="66" charset="0"/>
              </a:rPr>
              <a:t>）</a:t>
            </a:r>
            <a:r>
              <a:rPr lang="en-US" altLang="zh-CN" sz="2700" dirty="0" smtClean="0">
                <a:latin typeface="Comic Sans MS" panose="030F0702030302020204" pitchFamily="66" charset="0"/>
              </a:rPr>
              <a:t/>
            </a:r>
            <a:br>
              <a:rPr lang="en-US" altLang="zh-CN" sz="2700" dirty="0" smtClean="0">
                <a:latin typeface="Comic Sans MS" panose="030F0702030302020204" pitchFamily="66" charset="0"/>
              </a:rPr>
            </a:br>
            <a:r>
              <a:rPr lang="zh-CN" altLang="en-US" sz="2700" dirty="0" smtClean="0">
                <a:latin typeface="Comic Sans MS" panose="030F0702030302020204" pitchFamily="66" charset="0"/>
              </a:rPr>
              <a:t>一个分类器</a:t>
            </a:r>
            <a:r>
              <a:rPr lang="en-US" altLang="zh-CN" sz="2700" dirty="0" smtClean="0">
                <a:latin typeface="Comic Sans MS" panose="030F0702030302020204" pitchFamily="66" charset="0"/>
              </a:rPr>
              <a:t>0</a:t>
            </a:r>
            <a:r>
              <a:rPr lang="zh-CN" altLang="en-US" sz="2700" dirty="0" smtClean="0">
                <a:latin typeface="Comic Sans MS" panose="030F0702030302020204" pitchFamily="66" charset="0"/>
              </a:rPr>
              <a:t>，一个分类器</a:t>
            </a:r>
            <a:r>
              <a:rPr lang="en-US" altLang="zh-CN" sz="2700" dirty="0" smtClean="0">
                <a:latin typeface="Comic Sans MS" panose="030F0702030302020204" pitchFamily="66" charset="0"/>
              </a:rPr>
              <a:t>1</a:t>
            </a:r>
            <a:r>
              <a:rPr lang="zh-CN" altLang="en-US" sz="2700" dirty="0" smtClean="0">
                <a:latin typeface="Comic Sans MS" panose="030F0702030302020204" pitchFamily="66" charset="0"/>
              </a:rPr>
              <a:t>，最后的结果也是</a:t>
            </a:r>
            <a:r>
              <a:rPr lang="en-US" altLang="zh-CN" sz="2700" dirty="0" smtClean="0">
                <a:latin typeface="Comic Sans MS" panose="030F0702030302020204" pitchFamily="66" charset="0"/>
              </a:rPr>
              <a:t>0</a:t>
            </a:r>
            <a:br>
              <a:rPr lang="en-US" altLang="zh-CN" sz="2700" dirty="0" smtClean="0">
                <a:latin typeface="Comic Sans MS" panose="030F0702030302020204" pitchFamily="66" charset="0"/>
              </a:rPr>
            </a:br>
            <a:r>
              <a:rPr lang="zh-CN" altLang="en-US" sz="2700" dirty="0" smtClean="0">
                <a:latin typeface="Comic Sans MS" panose="030F0702030302020204" pitchFamily="66" charset="0"/>
              </a:rPr>
              <a:t>这样就可以把两类点都做出了正确的判断</a:t>
            </a:r>
            <a:endParaRPr lang="zh-CN" altLang="en-US" dirty="0">
              <a:latin typeface="Comic Sans MS" panose="030F0702030302020204" pitchFamily="66" charset="0"/>
            </a:endParaRPr>
          </a:p>
        </p:txBody>
      </p:sp>
      <p:pic>
        <p:nvPicPr>
          <p:cNvPr id="4" name="内容占位符 3"/>
          <p:cNvPicPr>
            <a:picLocks noGrp="1"/>
          </p:cNvPicPr>
          <p:nvPr>
            <p:ph idx="1"/>
          </p:nvPr>
        </p:nvPicPr>
        <p:blipFill>
          <a:blip r:embed="rId3"/>
          <a:stretch>
            <a:fillRect/>
          </a:stretch>
        </p:blipFill>
        <p:spPr>
          <a:xfrm>
            <a:off x="2972483" y="845214"/>
            <a:ext cx="4196836" cy="3458404"/>
          </a:xfrm>
          <a:prstGeom prst="rect">
            <a:avLst/>
          </a:prstGeom>
        </p:spPr>
      </p:pic>
      <p:sp>
        <p:nvSpPr>
          <p:cNvPr id="8" name="矩形 7"/>
          <p:cNvSpPr/>
          <p:nvPr/>
        </p:nvSpPr>
        <p:spPr>
          <a:xfrm>
            <a:off x="518559" y="528380"/>
            <a:ext cx="3533340" cy="984885"/>
          </a:xfrm>
          <a:prstGeom prst="rect">
            <a:avLst/>
          </a:prstGeom>
        </p:spPr>
        <p:txBody>
          <a:bodyPr wrap="none">
            <a:spAutoFit/>
          </a:bodyPr>
          <a:lstStyle/>
          <a:p>
            <a:r>
              <a:rPr lang="en-US" altLang="zh-CN" sz="4000" dirty="0">
                <a:solidFill>
                  <a:schemeClr val="tx2"/>
                </a:solidFill>
                <a:latin typeface="Times New Roman" panose="02020603050405020304" pitchFamily="18" charset="0"/>
                <a:ea typeface="华文彩云" panose="02010800040101010101" pitchFamily="2" charset="-122"/>
                <a:cs typeface="Times New Roman" panose="02020603050405020304" pitchFamily="18" charset="0"/>
              </a:rPr>
              <a:t>p1 </a:t>
            </a:r>
            <a:r>
              <a:rPr lang="en-US" altLang="zh-CN" sz="4000" dirty="0" smtClean="0">
                <a:solidFill>
                  <a:schemeClr val="tx2"/>
                </a:solidFill>
                <a:latin typeface="Times New Roman" panose="02020603050405020304" pitchFamily="18" charset="0"/>
                <a:ea typeface="华文彩云" panose="02010800040101010101" pitchFamily="2" charset="-122"/>
                <a:cs typeface="Times New Roman" panose="02020603050405020304" pitchFamily="18" charset="0"/>
              </a:rPr>
              <a:t>&amp; </a:t>
            </a:r>
            <a:r>
              <a:rPr lang="en-US" altLang="zh-CN" sz="4000" dirty="0">
                <a:solidFill>
                  <a:schemeClr val="tx2"/>
                </a:solidFill>
                <a:latin typeface="Times New Roman" panose="02020603050405020304" pitchFamily="18" charset="0"/>
                <a:ea typeface="华文彩云" panose="02010800040101010101" pitchFamily="2" charset="-122"/>
                <a:cs typeface="Times New Roman" panose="02020603050405020304" pitchFamily="18" charset="0"/>
              </a:rPr>
              <a:t>p2 </a:t>
            </a:r>
            <a:r>
              <a:rPr lang="zh-CN" altLang="en-US" sz="4000" dirty="0">
                <a:solidFill>
                  <a:schemeClr val="tx2"/>
                </a:solidFill>
                <a:latin typeface="Comic Sans MS" panose="030F0702030302020204" pitchFamily="66" charset="0"/>
              </a:rPr>
              <a:t>逻辑与</a:t>
            </a:r>
            <a:r>
              <a:rPr lang="en-US" altLang="zh-CN" sz="4000" i="1" dirty="0">
                <a:latin typeface="Comic Sans MS" panose="030F0702030302020204" pitchFamily="66" charset="0"/>
              </a:rPr>
              <a:t/>
            </a:r>
            <a:br>
              <a:rPr lang="en-US" altLang="zh-CN" sz="4000" i="1" dirty="0">
                <a:latin typeface="Comic Sans MS" panose="030F0702030302020204" pitchFamily="66" charset="0"/>
              </a:rPr>
            </a:br>
            <a:endParaRPr lang="zh-CN" altLang="en-US" dirty="0"/>
          </a:p>
        </p:txBody>
      </p:sp>
      <p:pic>
        <p:nvPicPr>
          <p:cNvPr id="3" name="图片 2"/>
          <p:cNvPicPr>
            <a:picLocks noChangeAspect="1"/>
          </p:cNvPicPr>
          <p:nvPr/>
        </p:nvPicPr>
        <p:blipFill>
          <a:blip r:embed="rId4"/>
          <a:stretch>
            <a:fillRect/>
          </a:stretch>
        </p:blipFill>
        <p:spPr>
          <a:xfrm>
            <a:off x="7539285" y="1020822"/>
            <a:ext cx="4541914" cy="2152075"/>
          </a:xfrm>
          <a:prstGeom prst="rect">
            <a:avLst/>
          </a:prstGeom>
        </p:spPr>
      </p:pic>
    </p:spTree>
    <p:extLst>
      <p:ext uri="{BB962C8B-B14F-4D97-AF65-F5344CB8AC3E}">
        <p14:creationId xmlns:p14="http://schemas.microsoft.com/office/powerpoint/2010/main" val="14030690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230238"/>
            <a:ext cx="10972800" cy="990600"/>
          </a:xfrm>
        </p:spPr>
        <p:txBody>
          <a:bodyPr/>
          <a:lstStyle/>
          <a:p>
            <a:r>
              <a:rPr lang="zh-CN" altLang="en-US" dirty="0" smtClean="0"/>
              <a:t>感知</a:t>
            </a:r>
            <a:r>
              <a:rPr lang="zh-CN" altLang="en-US" dirty="0"/>
              <a:t>机</a:t>
            </a:r>
            <a:r>
              <a:rPr lang="zh-CN" altLang="en-US" dirty="0" smtClean="0"/>
              <a:t>实现 </a:t>
            </a:r>
            <a:r>
              <a:rPr lang="en-US" altLang="zh-CN" dirty="0" smtClean="0">
                <a:latin typeface="Times New Roman" panose="02020603050405020304" pitchFamily="18" charset="0"/>
                <a:cs typeface="Times New Roman" panose="02020603050405020304" pitchFamily="18" charset="0"/>
              </a:rPr>
              <a:t>&amp;</a:t>
            </a:r>
            <a:endParaRPr lang="zh-CN" altLang="en-US"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1371342" y="5071869"/>
            <a:ext cx="7946136" cy="1200329"/>
          </a:xfrm>
          <a:prstGeom prst="rect">
            <a:avLst/>
          </a:prstGeom>
          <a:noFill/>
        </p:spPr>
        <p:txBody>
          <a:bodyPr wrap="square" rtlCol="0">
            <a:spAutoFit/>
          </a:bodyPr>
          <a:lstStyle/>
          <a:p>
            <a:r>
              <a:rPr lang="zh-CN" altLang="en-US" dirty="0" smtClean="0"/>
              <a:t>（</a:t>
            </a:r>
            <a:r>
              <a:rPr lang="en-US" altLang="zh-CN" dirty="0" smtClean="0"/>
              <a:t>0,0</a:t>
            </a:r>
            <a:r>
              <a:rPr lang="zh-CN" altLang="en-US" dirty="0" smtClean="0"/>
              <a:t>）</a:t>
            </a:r>
            <a:r>
              <a:rPr lang="pt-BR" altLang="zh-CN" dirty="0" smtClean="0"/>
              <a:t>h(</a:t>
            </a:r>
            <a:r>
              <a:rPr lang="en-US" altLang="zh-CN" dirty="0" smtClean="0"/>
              <a:t>p</a:t>
            </a:r>
            <a:r>
              <a:rPr lang="pt-BR" altLang="zh-CN" dirty="0" smtClean="0"/>
              <a:t>)=</a:t>
            </a:r>
            <a:r>
              <a:rPr lang="en-US" altLang="zh-CN" dirty="0" smtClean="0"/>
              <a:t>s</a:t>
            </a:r>
            <a:r>
              <a:rPr lang="pt-BR" altLang="zh-CN" dirty="0" smtClean="0"/>
              <a:t>gn(-30+20*0+20*0) =sgn(-30)=0</a:t>
            </a:r>
          </a:p>
          <a:p>
            <a:r>
              <a:rPr lang="zh-CN" altLang="en-US" dirty="0" smtClean="0"/>
              <a:t>（</a:t>
            </a:r>
            <a:r>
              <a:rPr lang="en-US" altLang="zh-CN" dirty="0" smtClean="0"/>
              <a:t>0,1</a:t>
            </a:r>
            <a:r>
              <a:rPr lang="zh-CN" altLang="en-US" dirty="0" smtClean="0"/>
              <a:t>）</a:t>
            </a:r>
            <a:r>
              <a:rPr lang="pt-BR" altLang="zh-CN" dirty="0" smtClean="0"/>
              <a:t>h(p)=sgn(-30+20*0+20*1) =sgn(-10)=0</a:t>
            </a:r>
          </a:p>
          <a:p>
            <a:r>
              <a:rPr lang="zh-CN" altLang="en-US" dirty="0" smtClean="0"/>
              <a:t>（</a:t>
            </a:r>
            <a:r>
              <a:rPr lang="en-US" altLang="zh-CN" dirty="0" smtClean="0"/>
              <a:t>1,0</a:t>
            </a:r>
            <a:r>
              <a:rPr lang="zh-CN" altLang="en-US" dirty="0" smtClean="0"/>
              <a:t>）</a:t>
            </a:r>
            <a:r>
              <a:rPr lang="pt-BR" altLang="zh-CN" dirty="0" smtClean="0"/>
              <a:t>h(p)=sgn(-30+20*1+20*0) =sgn(-10)=0</a:t>
            </a:r>
          </a:p>
          <a:p>
            <a:r>
              <a:rPr lang="zh-CN" altLang="en-US" dirty="0" smtClean="0"/>
              <a:t>（</a:t>
            </a:r>
            <a:r>
              <a:rPr lang="en-US" altLang="zh-CN" dirty="0" smtClean="0"/>
              <a:t>1,1</a:t>
            </a:r>
            <a:r>
              <a:rPr lang="zh-CN" altLang="en-US" dirty="0" smtClean="0"/>
              <a:t>）</a:t>
            </a:r>
            <a:r>
              <a:rPr lang="pt-BR" altLang="zh-CN" dirty="0" smtClean="0"/>
              <a:t>h(p)=sgn(-30+20*1+20*1) =sgn(10)=1</a:t>
            </a:r>
            <a:endParaRPr lang="pt-BR" altLang="zh-CN" dirty="0"/>
          </a:p>
        </p:txBody>
      </p:sp>
      <p:pic>
        <p:nvPicPr>
          <p:cNvPr id="10" name="图片 9"/>
          <p:cNvPicPr>
            <a:picLocks noChangeAspect="1"/>
          </p:cNvPicPr>
          <p:nvPr/>
        </p:nvPicPr>
        <p:blipFill>
          <a:blip r:embed="rId3"/>
          <a:stretch>
            <a:fillRect/>
          </a:stretch>
        </p:blipFill>
        <p:spPr>
          <a:xfrm>
            <a:off x="1751011" y="1769109"/>
            <a:ext cx="3781303" cy="3190799"/>
          </a:xfrm>
          <a:prstGeom prst="rect">
            <a:avLst/>
          </a:prstGeom>
        </p:spPr>
      </p:pic>
      <p:pic>
        <p:nvPicPr>
          <p:cNvPr id="11" name="图片 10"/>
          <p:cNvPicPr>
            <a:picLocks noChangeAspect="1"/>
          </p:cNvPicPr>
          <p:nvPr/>
        </p:nvPicPr>
        <p:blipFill>
          <a:blip r:embed="rId4"/>
          <a:stretch>
            <a:fillRect/>
          </a:stretch>
        </p:blipFill>
        <p:spPr>
          <a:xfrm>
            <a:off x="6212694" y="3096358"/>
            <a:ext cx="4540619" cy="2155224"/>
          </a:xfrm>
          <a:prstGeom prst="rect">
            <a:avLst/>
          </a:prstGeom>
        </p:spPr>
      </p:pic>
      <p:sp>
        <p:nvSpPr>
          <p:cNvPr id="13" name="文本框 12"/>
          <p:cNvSpPr txBox="1"/>
          <p:nvPr/>
        </p:nvSpPr>
        <p:spPr>
          <a:xfrm>
            <a:off x="679379" y="1199495"/>
            <a:ext cx="4157797" cy="461665"/>
          </a:xfrm>
          <a:prstGeom prst="rect">
            <a:avLst/>
          </a:prstGeom>
          <a:noFill/>
        </p:spPr>
        <p:txBody>
          <a:bodyPr wrap="square" rtlCol="0">
            <a:spAutoFit/>
          </a:bodyPr>
          <a:lstStyle/>
          <a:p>
            <a:r>
              <a:rPr lang="en-US" altLang="zh-CN" sz="2400" dirty="0" smtClean="0"/>
              <a:t>h(p)=</a:t>
            </a:r>
            <a:r>
              <a:rPr lang="en-US" altLang="zh-CN" sz="2400" dirty="0" err="1" smtClean="0"/>
              <a:t>sgn</a:t>
            </a:r>
            <a:r>
              <a:rPr lang="en-US" altLang="zh-CN" sz="2400" dirty="0" smtClean="0"/>
              <a:t>(-30+20*p1+20*p2</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5"/>
          <a:stretch>
            <a:fillRect/>
          </a:stretch>
        </p:blipFill>
        <p:spPr>
          <a:xfrm>
            <a:off x="6902324" y="452494"/>
            <a:ext cx="2677612" cy="2633231"/>
          </a:xfrm>
          <a:prstGeom prst="rect">
            <a:avLst/>
          </a:prstGeom>
        </p:spPr>
      </p:pic>
      <p:sp>
        <p:nvSpPr>
          <p:cNvPr id="3" name="文本框 2"/>
          <p:cNvSpPr txBox="1"/>
          <p:nvPr/>
        </p:nvSpPr>
        <p:spPr>
          <a:xfrm>
            <a:off x="6300439" y="5973214"/>
            <a:ext cx="5296829" cy="523220"/>
          </a:xfrm>
          <a:prstGeom prst="rect">
            <a:avLst/>
          </a:prstGeom>
          <a:noFill/>
        </p:spPr>
        <p:txBody>
          <a:bodyPr wrap="square" rtlCol="0">
            <a:spAutoFit/>
          </a:bodyPr>
          <a:lstStyle/>
          <a:p>
            <a:r>
              <a:rPr lang="zh-CN" altLang="en-US" sz="2800" dirty="0" smtClean="0">
                <a:solidFill>
                  <a:schemeClr val="tx2"/>
                </a:solidFill>
              </a:rPr>
              <a:t>同样也可以找到一组参数实现</a:t>
            </a:r>
            <a:r>
              <a:rPr lang="en-US" altLang="zh-CN" sz="2800" dirty="0" smtClean="0">
                <a:solidFill>
                  <a:schemeClr val="tx2"/>
                </a:solidFill>
              </a:rPr>
              <a:t>or</a:t>
            </a:r>
            <a:endParaRPr lang="zh-CN" altLang="en-US" sz="2800" dirty="0">
              <a:solidFill>
                <a:schemeClr val="tx2"/>
              </a:solidFill>
            </a:endParaRPr>
          </a:p>
        </p:txBody>
      </p:sp>
    </p:spTree>
    <p:extLst>
      <p:ext uri="{BB962C8B-B14F-4D97-AF65-F5344CB8AC3E}">
        <p14:creationId xmlns:p14="http://schemas.microsoft.com/office/powerpoint/2010/main" val="12023663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p:cNvPicPr>
          <p:nvPr>
            <p:ph idx="1"/>
          </p:nvPr>
        </p:nvPicPr>
        <p:blipFill>
          <a:blip r:embed="rId3"/>
          <a:stretch>
            <a:fillRect/>
          </a:stretch>
        </p:blipFill>
        <p:spPr>
          <a:xfrm>
            <a:off x="1490472" y="1060704"/>
            <a:ext cx="9072895" cy="5797296"/>
          </a:xfrm>
          <a:prstGeom prst="rect">
            <a:avLst/>
          </a:prstGeom>
        </p:spPr>
      </p:pic>
      <p:sp>
        <p:nvSpPr>
          <p:cNvPr id="2" name="文本框 1"/>
          <p:cNvSpPr txBox="1"/>
          <p:nvPr/>
        </p:nvSpPr>
        <p:spPr>
          <a:xfrm>
            <a:off x="448056" y="548640"/>
            <a:ext cx="7680960" cy="584775"/>
          </a:xfrm>
          <a:prstGeom prst="rect">
            <a:avLst/>
          </a:prstGeom>
          <a:noFill/>
        </p:spPr>
        <p:txBody>
          <a:bodyPr wrap="square" rtlCol="0">
            <a:spAutoFit/>
          </a:bodyPr>
          <a:lstStyle/>
          <a:p>
            <a:r>
              <a:rPr lang="zh-CN" altLang="en-US" sz="3200" dirty="0" smtClean="0">
                <a:solidFill>
                  <a:schemeClr val="tx2"/>
                </a:solidFill>
              </a:rPr>
              <a:t>多层感知器</a:t>
            </a:r>
            <a:r>
              <a:rPr lang="en-US" altLang="zh-CN" sz="3200" dirty="0" smtClean="0">
                <a:solidFill>
                  <a:schemeClr val="tx2"/>
                </a:solidFill>
              </a:rPr>
              <a:t>——</a:t>
            </a:r>
            <a:r>
              <a:rPr lang="zh-CN" altLang="en-US" sz="3200" dirty="0" smtClean="0">
                <a:solidFill>
                  <a:schemeClr val="tx2"/>
                </a:solidFill>
              </a:rPr>
              <a:t>最基本的神经网络结构</a:t>
            </a:r>
            <a:endParaRPr lang="zh-CN" altLang="en-US" sz="3200" dirty="0">
              <a:solidFill>
                <a:schemeClr val="tx2"/>
              </a:solidFill>
            </a:endParaRPr>
          </a:p>
        </p:txBody>
      </p:sp>
    </p:spTree>
    <p:extLst>
      <p:ext uri="{BB962C8B-B14F-4D97-AF65-F5344CB8AC3E}">
        <p14:creationId xmlns:p14="http://schemas.microsoft.com/office/powerpoint/2010/main" val="252468596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清晰">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1785</TotalTime>
  <Words>1427</Words>
  <Application>Microsoft Office PowerPoint</Application>
  <PresentationFormat>宽屏</PresentationFormat>
  <Paragraphs>106</Paragraphs>
  <Slides>30</Slides>
  <Notes>27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等线</vt:lpstr>
      <vt:lpstr>华文彩云</vt:lpstr>
      <vt:lpstr>华文新魏</vt:lpstr>
      <vt:lpstr>微软雅黑</vt:lpstr>
      <vt:lpstr>Arial</vt:lpstr>
      <vt:lpstr>Comic Sans MS</vt:lpstr>
      <vt:lpstr>Times New Roman</vt:lpstr>
      <vt:lpstr>Wingdings</vt:lpstr>
      <vt:lpstr>清晰</vt:lpstr>
      <vt:lpstr>人工神经网络 Neural Networks</vt:lpstr>
      <vt:lpstr>目录</vt:lpstr>
      <vt:lpstr>神经网络是什么？</vt:lpstr>
      <vt:lpstr>感知机模型</vt:lpstr>
      <vt:lpstr>PowerPoint 演示文稿</vt:lpstr>
      <vt:lpstr>为什么要用神经网络？</vt:lpstr>
      <vt:lpstr>p2这个分类器，把它上面判断为0，下面判断为1 p1这个分类器，把它下面判断为0，上面判断为1 这两个结果去求一个“and”这个操作，就是逻辑与，就可以把这个红叉的区域取出来 只有在p1和p2两个分类器的结果都是1的地方 才是1（×的位置） 一个分类器0，一个分类器1，最后的结果也是0 这样就可以把两类点都做出了正确的判断</vt:lpstr>
      <vt:lpstr>感知机实现 &amp;</vt:lpstr>
      <vt:lpstr>PowerPoint 演示文稿</vt:lpstr>
      <vt:lpstr>PowerPoint 演示文稿</vt:lpstr>
      <vt:lpstr>更复杂的情况</vt:lpstr>
      <vt:lpstr>PowerPoint 演示文稿</vt:lpstr>
      <vt:lpstr>添加少量隐层——浅层神经网络</vt:lpstr>
      <vt:lpstr>增多中间层——深度神经网络（DNN）</vt:lpstr>
      <vt:lpstr>激活函数</vt:lpstr>
      <vt:lpstr>playground—自己动手做一个神经网络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梯度下降算法</vt:lpstr>
      <vt:lpstr>梯度</vt:lpstr>
      <vt:lpstr>梯度下降算法</vt:lpstr>
      <vt:lpstr>PowerPoint 演示文稿</vt:lpstr>
      <vt:lpstr>梯度下降的局限性</vt:lpstr>
      <vt:lpstr>参考文献</vt:lpstr>
      <vt:lpstr>请大家批评指正！  谢谢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人工神经网络</dc:title>
  <dc:creator>Windows 用户</dc:creator>
  <cp:lastModifiedBy>Windows 用户</cp:lastModifiedBy>
  <cp:revision>193</cp:revision>
  <dcterms:created xsi:type="dcterms:W3CDTF">2017-10-26T05:43:52Z</dcterms:created>
  <dcterms:modified xsi:type="dcterms:W3CDTF">2017-11-08T03:46:39Z</dcterms:modified>
</cp:coreProperties>
</file>